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92">
          <p15:clr>
            <a:srgbClr val="A4A3A4"/>
          </p15:clr>
        </p15:guide>
        <p15:guide id="2" pos="192">
          <p15:clr>
            <a:srgbClr val="A4A3A4"/>
          </p15:clr>
        </p15:guide>
        <p15:guide id="3" orient="horz" pos="10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792" orient="horz"/>
        <p:guide pos="192"/>
        <p:guide pos="108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 name="Shape 15"/>
        <p:cNvGrpSpPr/>
        <p:nvPr/>
      </p:nvGrpSpPr>
      <p:grpSpPr>
        <a:xfrm>
          <a:off x="0" y="0"/>
          <a:ext cx="0" cy="0"/>
          <a:chOff x="0" y="0"/>
          <a:chExt cx="0" cy="0"/>
        </a:xfrm>
      </p:grpSpPr>
      <p:sp>
        <p:nvSpPr>
          <p:cNvPr id="16" name="Google Shape;1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30653882bc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30653882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 name="Shape 25"/>
        <p:cNvGrpSpPr/>
        <p:nvPr/>
      </p:nvGrpSpPr>
      <p:grpSpPr>
        <a:xfrm>
          <a:off x="0" y="0"/>
          <a:ext cx="0" cy="0"/>
          <a:chOff x="0" y="0"/>
          <a:chExt cx="0" cy="0"/>
        </a:xfrm>
      </p:grpSpPr>
      <p:sp>
        <p:nvSpPr>
          <p:cNvPr id="26" name="Google Shape;2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1" name="Shape 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2"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13" name="Shape 1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4" name="Shape 1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pic>
        <p:nvPicPr>
          <p:cNvPr descr="A close up of a sign&#10;&#10;Description automatically generated" id="6" name="Google Shape;6;p1"/>
          <p:cNvPicPr preferRelativeResize="0"/>
          <p:nvPr/>
        </p:nvPicPr>
        <p:blipFill rotWithShape="1">
          <a:blip r:embed="rId1">
            <a:alphaModFix/>
          </a:blip>
          <a:srcRect b="0" l="0" r="0" t="0"/>
          <a:stretch/>
        </p:blipFill>
        <p:spPr>
          <a:xfrm>
            <a:off x="10072688" y="78002"/>
            <a:ext cx="1800225" cy="575514"/>
          </a:xfrm>
          <a:prstGeom prst="rect">
            <a:avLst/>
          </a:prstGeom>
          <a:noFill/>
          <a:ln>
            <a:noFill/>
          </a:ln>
        </p:spPr>
      </p:pic>
      <p:sp>
        <p:nvSpPr>
          <p:cNvPr id="7" name="Google Shape;7;p1"/>
          <p:cNvSpPr/>
          <p:nvPr/>
        </p:nvSpPr>
        <p:spPr>
          <a:xfrm>
            <a:off x="1" y="0"/>
            <a:ext cx="9829800" cy="717630"/>
          </a:xfrm>
          <a:prstGeom prst="rect">
            <a:avLst/>
          </a:prstGeom>
          <a:solidFill>
            <a:srgbClr val="213264"/>
          </a:solidFill>
          <a:ln cap="flat" cmpd="sng" w="25400">
            <a:solidFill>
              <a:srgbClr val="21326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867" u="none" cap="none" strike="noStrike">
              <a:solidFill>
                <a:schemeClr val="lt1"/>
              </a:solidFill>
              <a:latin typeface="Arial"/>
              <a:ea typeface="Arial"/>
              <a:cs typeface="Arial"/>
              <a:sym typeface="Arial"/>
            </a:endParaRPr>
          </a:p>
        </p:txBody>
      </p:sp>
      <p:sp>
        <p:nvSpPr>
          <p:cNvPr id="8" name="Google Shape;8;p1"/>
          <p:cNvSpPr/>
          <p:nvPr/>
        </p:nvSpPr>
        <p:spPr>
          <a:xfrm>
            <a:off x="9888967" y="-419"/>
            <a:ext cx="112283" cy="732357"/>
          </a:xfrm>
          <a:prstGeom prst="rect">
            <a:avLst/>
          </a:prstGeom>
          <a:solidFill>
            <a:srgbClr val="7FBA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867" u="none" cap="none" strike="noStrike">
              <a:solidFill>
                <a:schemeClr val="lt1"/>
              </a:solidFill>
              <a:latin typeface="Arial"/>
              <a:ea typeface="Arial"/>
              <a:cs typeface="Arial"/>
              <a:sym typeface="Arial"/>
            </a:endParaRPr>
          </a:p>
        </p:txBody>
      </p:sp>
      <p:pic>
        <p:nvPicPr>
          <p:cNvPr descr="A blue and white background&#10;&#10;Description automatically generated with medium confidence" id="9" name="Google Shape;9;p1"/>
          <p:cNvPicPr preferRelativeResize="0"/>
          <p:nvPr/>
        </p:nvPicPr>
        <p:blipFill rotWithShape="1">
          <a:blip r:embed="rId2">
            <a:alphaModFix amt="16000"/>
          </a:blip>
          <a:srcRect b="63695" l="0" r="1618" t="24724"/>
          <a:stretch/>
        </p:blipFill>
        <p:spPr>
          <a:xfrm>
            <a:off x="0" y="-1"/>
            <a:ext cx="9839325" cy="723901"/>
          </a:xfrm>
          <a:prstGeom prst="rect">
            <a:avLst/>
          </a:prstGeom>
          <a:noFill/>
          <a:ln>
            <a:noFill/>
          </a:ln>
        </p:spPr>
      </p:pic>
      <p:sp>
        <p:nvSpPr>
          <p:cNvPr id="10" name="Google Shape;10;p1"/>
          <p:cNvSpPr/>
          <p:nvPr/>
        </p:nvSpPr>
        <p:spPr>
          <a:xfrm>
            <a:off x="11925300" y="-419"/>
            <a:ext cx="266700" cy="732357"/>
          </a:xfrm>
          <a:prstGeom prst="rect">
            <a:avLst/>
          </a:prstGeom>
          <a:solidFill>
            <a:srgbClr val="FED5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867" u="none" cap="none" strike="noStrike">
              <a:solidFill>
                <a:schemeClr val="lt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9.png"/><Relationship Id="rId5"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www.freepik.com/" TargetMode="External"/><Relationship Id="rId4" Type="http://schemas.openxmlformats.org/officeDocument/2006/relationships/image" Target="../media/image4.png"/><Relationship Id="rId5"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 name="Shape 18"/>
        <p:cNvGrpSpPr/>
        <p:nvPr/>
      </p:nvGrpSpPr>
      <p:grpSpPr>
        <a:xfrm>
          <a:off x="0" y="0"/>
          <a:ext cx="0" cy="0"/>
          <a:chOff x="0" y="0"/>
          <a:chExt cx="0" cy="0"/>
        </a:xfrm>
      </p:grpSpPr>
      <p:pic>
        <p:nvPicPr>
          <p:cNvPr descr="A person sitting at a desk with a computer&#10;&#10;Description automatically generated" id="19" name="Google Shape;19;p6"/>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20" name="Google Shape;20;p6"/>
          <p:cNvSpPr/>
          <p:nvPr/>
        </p:nvSpPr>
        <p:spPr>
          <a:xfrm>
            <a:off x="5873750" y="584200"/>
            <a:ext cx="4673600" cy="977900"/>
          </a:xfrm>
          <a:prstGeom prst="roundRect">
            <a:avLst>
              <a:gd fmla="val 16667" name="adj"/>
            </a:avLst>
          </a:prstGeom>
          <a:solidFill>
            <a:srgbClr val="EBEEF9"/>
          </a:solidFill>
          <a:ln cap="flat" cmpd="sng" w="25400">
            <a:solidFill>
              <a:srgbClr val="D8D8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867" u="none" cap="none" strike="noStrike">
              <a:solidFill>
                <a:schemeClr val="lt1"/>
              </a:solidFill>
              <a:latin typeface="Arial"/>
              <a:ea typeface="Arial"/>
              <a:cs typeface="Arial"/>
              <a:sym typeface="Arial"/>
            </a:endParaRPr>
          </a:p>
        </p:txBody>
      </p:sp>
      <p:sp>
        <p:nvSpPr>
          <p:cNvPr id="21" name="Google Shape;21;p6"/>
          <p:cNvSpPr txBox="1"/>
          <p:nvPr/>
        </p:nvSpPr>
        <p:spPr>
          <a:xfrm>
            <a:off x="4151586" y="3429000"/>
            <a:ext cx="6870861" cy="1200329"/>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1" i="0" lang="en-US" sz="3600" u="none" cap="none" strike="noStrike">
                <a:solidFill>
                  <a:schemeClr val="lt1"/>
                </a:solidFill>
                <a:latin typeface="Calibri"/>
                <a:ea typeface="Calibri"/>
                <a:cs typeface="Calibri"/>
                <a:sym typeface="Calibri"/>
              </a:rPr>
              <a:t>CROP AND FERTILIZER RECOMMENDATION SYSTEM</a:t>
            </a:r>
            <a:endParaRPr/>
          </a:p>
        </p:txBody>
      </p:sp>
      <p:grpSp>
        <p:nvGrpSpPr>
          <p:cNvPr id="22" name="Google Shape;22;p6"/>
          <p:cNvGrpSpPr/>
          <p:nvPr/>
        </p:nvGrpSpPr>
        <p:grpSpPr>
          <a:xfrm>
            <a:off x="6890523" y="742091"/>
            <a:ext cx="2640053" cy="664378"/>
            <a:chOff x="2375536" y="1112060"/>
            <a:chExt cx="3292636" cy="828603"/>
          </a:xfrm>
        </p:grpSpPr>
        <p:pic>
          <p:nvPicPr>
            <p:cNvPr descr="A close up of a logo&#10;&#10;Description automatically generated" id="23" name="Google Shape;23;p6"/>
            <p:cNvPicPr preferRelativeResize="0"/>
            <p:nvPr/>
          </p:nvPicPr>
          <p:blipFill rotWithShape="1">
            <a:blip r:embed="rId4">
              <a:alphaModFix/>
            </a:blip>
            <a:srcRect b="0" l="0" r="0" t="0"/>
            <a:stretch/>
          </p:blipFill>
          <p:spPr>
            <a:xfrm>
              <a:off x="4092781" y="1270168"/>
              <a:ext cx="1575391" cy="512386"/>
            </a:xfrm>
            <a:prstGeom prst="rect">
              <a:avLst/>
            </a:prstGeom>
            <a:noFill/>
            <a:ln>
              <a:noFill/>
            </a:ln>
          </p:spPr>
        </p:pic>
        <p:pic>
          <p:nvPicPr>
            <p:cNvPr descr="A yellow and red shell logo&#10;&#10;Description automatically generated" id="24" name="Google Shape;24;p6"/>
            <p:cNvPicPr preferRelativeResize="0"/>
            <p:nvPr/>
          </p:nvPicPr>
          <p:blipFill rotWithShape="1">
            <a:blip r:embed="rId5">
              <a:alphaModFix/>
            </a:blip>
            <a:srcRect b="0" l="0" r="0" t="0"/>
            <a:stretch/>
          </p:blipFill>
          <p:spPr>
            <a:xfrm>
              <a:off x="2375536" y="1112060"/>
              <a:ext cx="985475" cy="828603"/>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5"/>
          <p:cNvPicPr preferRelativeResize="0"/>
          <p:nvPr/>
        </p:nvPicPr>
        <p:blipFill rotWithShape="1">
          <a:blip r:embed="rId3">
            <a:alphaModFix/>
          </a:blip>
          <a:srcRect b="0" l="0" r="0" t="0"/>
          <a:stretch/>
        </p:blipFill>
        <p:spPr>
          <a:xfrm>
            <a:off x="322588" y="1452570"/>
            <a:ext cx="5773412" cy="4755292"/>
          </a:xfrm>
          <a:prstGeom prst="rect">
            <a:avLst/>
          </a:prstGeom>
          <a:noFill/>
          <a:ln>
            <a:noFill/>
          </a:ln>
        </p:spPr>
      </p:pic>
      <p:pic>
        <p:nvPicPr>
          <p:cNvPr id="85" name="Google Shape;85;p15"/>
          <p:cNvPicPr preferRelativeResize="0"/>
          <p:nvPr/>
        </p:nvPicPr>
        <p:blipFill rotWithShape="1">
          <a:blip r:embed="rId4">
            <a:alphaModFix/>
          </a:blip>
          <a:srcRect b="0" l="0" r="0" t="0"/>
          <a:stretch/>
        </p:blipFill>
        <p:spPr>
          <a:xfrm>
            <a:off x="6525528" y="1452570"/>
            <a:ext cx="5541744" cy="475529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6"/>
          <p:cNvSpPr txBox="1"/>
          <p:nvPr/>
        </p:nvSpPr>
        <p:spPr>
          <a:xfrm>
            <a:off x="255104" y="1054412"/>
            <a:ext cx="610262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213163"/>
                </a:solidFill>
                <a:latin typeface="Arial"/>
                <a:ea typeface="Arial"/>
                <a:cs typeface="Arial"/>
                <a:sym typeface="Arial"/>
              </a:rPr>
              <a:t>Screenshot of Output:  </a:t>
            </a:r>
            <a:endParaRPr b="1" i="0" sz="2000" u="none" cap="none" strike="noStrike">
              <a:solidFill>
                <a:srgbClr val="213163"/>
              </a:solidFill>
              <a:latin typeface="Arial"/>
              <a:ea typeface="Arial"/>
              <a:cs typeface="Arial"/>
              <a:sym typeface="Arial"/>
            </a:endParaRPr>
          </a:p>
        </p:txBody>
      </p:sp>
      <p:pic>
        <p:nvPicPr>
          <p:cNvPr id="91" name="Google Shape;91;p16"/>
          <p:cNvPicPr preferRelativeResize="0"/>
          <p:nvPr/>
        </p:nvPicPr>
        <p:blipFill rotWithShape="1">
          <a:blip r:embed="rId3">
            <a:alphaModFix/>
          </a:blip>
          <a:srcRect b="0" l="0" r="0" t="0"/>
          <a:stretch/>
        </p:blipFill>
        <p:spPr>
          <a:xfrm>
            <a:off x="504182" y="1454522"/>
            <a:ext cx="10742083" cy="2914141"/>
          </a:xfrm>
          <a:prstGeom prst="rect">
            <a:avLst/>
          </a:prstGeom>
          <a:noFill/>
          <a:ln>
            <a:noFill/>
          </a:ln>
        </p:spPr>
      </p:pic>
      <p:pic>
        <p:nvPicPr>
          <p:cNvPr id="92" name="Google Shape;92;p16"/>
          <p:cNvPicPr preferRelativeResize="0"/>
          <p:nvPr/>
        </p:nvPicPr>
        <p:blipFill rotWithShape="1">
          <a:blip r:embed="rId4">
            <a:alphaModFix/>
          </a:blip>
          <a:srcRect b="0" l="0" r="0" t="0"/>
          <a:stretch/>
        </p:blipFill>
        <p:spPr>
          <a:xfrm>
            <a:off x="255104" y="4263427"/>
            <a:ext cx="11053006" cy="228010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7"/>
          <p:cNvPicPr preferRelativeResize="0"/>
          <p:nvPr/>
        </p:nvPicPr>
        <p:blipFill rotWithShape="1">
          <a:blip r:embed="rId3">
            <a:alphaModFix/>
          </a:blip>
          <a:srcRect b="0" l="0" r="0" t="0"/>
          <a:stretch/>
        </p:blipFill>
        <p:spPr>
          <a:xfrm>
            <a:off x="199929" y="1121982"/>
            <a:ext cx="5596613" cy="5584420"/>
          </a:xfrm>
          <a:prstGeom prst="rect">
            <a:avLst/>
          </a:prstGeom>
          <a:noFill/>
          <a:ln>
            <a:noFill/>
          </a:ln>
        </p:spPr>
      </p:pic>
      <p:pic>
        <p:nvPicPr>
          <p:cNvPr id="98" name="Google Shape;98;p17"/>
          <p:cNvPicPr preferRelativeResize="0"/>
          <p:nvPr/>
        </p:nvPicPr>
        <p:blipFill rotWithShape="1">
          <a:blip r:embed="rId4">
            <a:alphaModFix/>
          </a:blip>
          <a:srcRect b="0" l="0" r="0" t="0"/>
          <a:stretch/>
        </p:blipFill>
        <p:spPr>
          <a:xfrm>
            <a:off x="5950561" y="1121982"/>
            <a:ext cx="6041510" cy="558442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8"/>
          <p:cNvPicPr preferRelativeResize="0"/>
          <p:nvPr/>
        </p:nvPicPr>
        <p:blipFill rotWithShape="1">
          <a:blip r:embed="rId3">
            <a:alphaModFix/>
          </a:blip>
          <a:srcRect b="0" l="0" r="0" t="0"/>
          <a:stretch/>
        </p:blipFill>
        <p:spPr>
          <a:xfrm>
            <a:off x="272085" y="1183318"/>
            <a:ext cx="5657578" cy="5499069"/>
          </a:xfrm>
          <a:prstGeom prst="rect">
            <a:avLst/>
          </a:prstGeom>
          <a:noFill/>
          <a:ln>
            <a:noFill/>
          </a:ln>
        </p:spPr>
      </p:pic>
      <p:pic>
        <p:nvPicPr>
          <p:cNvPr id="104" name="Google Shape;104;p18"/>
          <p:cNvPicPr preferRelativeResize="0"/>
          <p:nvPr/>
        </p:nvPicPr>
        <p:blipFill rotWithShape="1">
          <a:blip r:embed="rId4">
            <a:alphaModFix/>
          </a:blip>
          <a:srcRect b="0" l="0" r="0" t="0"/>
          <a:stretch/>
        </p:blipFill>
        <p:spPr>
          <a:xfrm>
            <a:off x="6096000" y="1183317"/>
            <a:ext cx="5840474" cy="549906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19"/>
          <p:cNvPicPr preferRelativeResize="0"/>
          <p:nvPr/>
        </p:nvPicPr>
        <p:blipFill rotWithShape="1">
          <a:blip r:embed="rId3">
            <a:alphaModFix/>
          </a:blip>
          <a:srcRect b="0" l="0" r="0" t="0"/>
          <a:stretch/>
        </p:blipFill>
        <p:spPr>
          <a:xfrm>
            <a:off x="197252" y="1216478"/>
            <a:ext cx="5639289" cy="5395428"/>
          </a:xfrm>
          <a:prstGeom prst="rect">
            <a:avLst/>
          </a:prstGeom>
          <a:noFill/>
          <a:ln>
            <a:noFill/>
          </a:ln>
        </p:spPr>
      </p:pic>
      <p:pic>
        <p:nvPicPr>
          <p:cNvPr id="110" name="Google Shape;110;p19"/>
          <p:cNvPicPr preferRelativeResize="0"/>
          <p:nvPr/>
        </p:nvPicPr>
        <p:blipFill rotWithShape="1">
          <a:blip r:embed="rId4">
            <a:alphaModFix/>
          </a:blip>
          <a:srcRect b="0" l="0" r="0" t="0"/>
          <a:stretch/>
        </p:blipFill>
        <p:spPr>
          <a:xfrm>
            <a:off x="5946992" y="1216478"/>
            <a:ext cx="6047756" cy="539542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nvSpPr>
        <p:spPr>
          <a:xfrm>
            <a:off x="149087" y="988151"/>
            <a:ext cx="610262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213163"/>
                </a:solidFill>
                <a:latin typeface="Arial"/>
                <a:ea typeface="Arial"/>
                <a:cs typeface="Arial"/>
                <a:sym typeface="Arial"/>
              </a:rPr>
              <a:t>Conclusion:</a:t>
            </a:r>
            <a:r>
              <a:rPr b="1" i="0" lang="en-US" sz="1800" u="none" cap="none" strike="noStrike">
                <a:solidFill>
                  <a:srgbClr val="213163"/>
                </a:solidFill>
                <a:latin typeface="Arial"/>
                <a:ea typeface="Arial"/>
                <a:cs typeface="Arial"/>
                <a:sym typeface="Arial"/>
              </a:rPr>
              <a:t>  </a:t>
            </a:r>
            <a:endParaRPr b="0" i="0" sz="1800" u="none" cap="none" strike="noStrike">
              <a:solidFill>
                <a:srgbClr val="213163"/>
              </a:solidFill>
              <a:latin typeface="Arial"/>
              <a:ea typeface="Arial"/>
              <a:cs typeface="Arial"/>
              <a:sym typeface="Arial"/>
            </a:endParaRPr>
          </a:p>
        </p:txBody>
      </p:sp>
      <p:sp>
        <p:nvSpPr>
          <p:cNvPr id="116" name="Google Shape;116;p20"/>
          <p:cNvSpPr txBox="1"/>
          <p:nvPr/>
        </p:nvSpPr>
        <p:spPr>
          <a:xfrm>
            <a:off x="317241" y="1576873"/>
            <a:ext cx="11346024" cy="469622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Machine learning plays a transformative role in agriculture by providing data-driven insights for better crop management and resource utilization. The </a:t>
            </a:r>
            <a:r>
              <a:rPr b="1" i="0" lang="en-US" sz="1870" u="none" cap="none" strike="noStrike">
                <a:solidFill>
                  <a:srgbClr val="000000"/>
                </a:solidFill>
                <a:latin typeface="Arial"/>
                <a:ea typeface="Arial"/>
                <a:cs typeface="Arial"/>
                <a:sym typeface="Arial"/>
              </a:rPr>
              <a:t>Crop and Fertilizer Recommendation System</a:t>
            </a:r>
            <a:r>
              <a:rPr b="0" i="0" lang="en-US" sz="1870" u="none" cap="none" strike="noStrike">
                <a:solidFill>
                  <a:srgbClr val="000000"/>
                </a:solidFill>
                <a:latin typeface="Arial"/>
                <a:ea typeface="Arial"/>
                <a:cs typeface="Arial"/>
                <a:sym typeface="Arial"/>
              </a:rPr>
              <a:t> developed in this project highlights the potential of integrating technology in agriculture.</a:t>
            </a:r>
            <a:endParaRPr/>
          </a:p>
          <a:p>
            <a:pPr indent="-118745" lvl="0" marL="0" marR="0" rtl="0" algn="l">
              <a:lnSpc>
                <a:spcPct val="100000"/>
              </a:lnSpc>
              <a:spcBef>
                <a:spcPts val="0"/>
              </a:spcBef>
              <a:spcAft>
                <a:spcPts val="0"/>
              </a:spcAft>
              <a:buClr>
                <a:srgbClr val="000000"/>
              </a:buClr>
              <a:buSzPts val="1870"/>
              <a:buFont typeface="Arial"/>
              <a:buChar char="•"/>
            </a:pPr>
            <a:r>
              <a:rPr b="1" i="0" lang="en-US" sz="1870" u="none" cap="none" strike="noStrike">
                <a:solidFill>
                  <a:srgbClr val="000000"/>
                </a:solidFill>
                <a:latin typeface="Arial"/>
                <a:ea typeface="Arial"/>
                <a:cs typeface="Arial"/>
                <a:sym typeface="Arial"/>
              </a:rPr>
              <a:t>Enhanced Decision-Making</a:t>
            </a:r>
            <a:r>
              <a:rPr b="0" i="0" lang="en-US" sz="1870" u="none" cap="none" strike="noStrike">
                <a:solidFill>
                  <a:srgbClr val="000000"/>
                </a:solidFill>
                <a:latin typeface="Arial"/>
                <a:ea typeface="Arial"/>
                <a:cs typeface="Arial"/>
                <a:sym typeface="Arial"/>
              </a:rPr>
              <a:t>: By analyzing soil nutrients and environmental factors, the system assists farmers in selecting optimal crops and fertilizers.</a:t>
            </a:r>
            <a:endParaRPr/>
          </a:p>
          <a:p>
            <a:pPr indent="-118745" lvl="0" marL="0" marR="0" rtl="0" algn="l">
              <a:lnSpc>
                <a:spcPct val="100000"/>
              </a:lnSpc>
              <a:spcBef>
                <a:spcPts val="0"/>
              </a:spcBef>
              <a:spcAft>
                <a:spcPts val="0"/>
              </a:spcAft>
              <a:buClr>
                <a:srgbClr val="000000"/>
              </a:buClr>
              <a:buSzPts val="1870"/>
              <a:buFont typeface="Arial"/>
              <a:buChar char="•"/>
            </a:pPr>
            <a:r>
              <a:rPr b="1" i="0" lang="en-US" sz="1870" u="none" cap="none" strike="noStrike">
                <a:solidFill>
                  <a:srgbClr val="000000"/>
                </a:solidFill>
                <a:latin typeface="Arial"/>
                <a:ea typeface="Arial"/>
                <a:cs typeface="Arial"/>
                <a:sym typeface="Arial"/>
              </a:rPr>
              <a:t>Scalability</a:t>
            </a:r>
            <a:r>
              <a:rPr b="0" i="0" lang="en-US" sz="1870" u="none" cap="none" strike="noStrike">
                <a:solidFill>
                  <a:srgbClr val="000000"/>
                </a:solidFill>
                <a:latin typeface="Arial"/>
                <a:ea typeface="Arial"/>
                <a:cs typeface="Arial"/>
                <a:sym typeface="Arial"/>
              </a:rPr>
              <a:t>: The model is built to handle diverse agricultural data and can be adapted for various geographical regions.</a:t>
            </a:r>
            <a:endParaRPr/>
          </a:p>
          <a:p>
            <a:pPr indent="-118745" lvl="0" marL="0" marR="0" rtl="0" algn="l">
              <a:lnSpc>
                <a:spcPct val="100000"/>
              </a:lnSpc>
              <a:spcBef>
                <a:spcPts val="0"/>
              </a:spcBef>
              <a:spcAft>
                <a:spcPts val="0"/>
              </a:spcAft>
              <a:buClr>
                <a:srgbClr val="000000"/>
              </a:buClr>
              <a:buSzPts val="1870"/>
              <a:buFont typeface="Arial"/>
              <a:buChar char="•"/>
            </a:pPr>
            <a:r>
              <a:rPr b="1" i="0" lang="en-US" sz="1870" u="none" cap="none" strike="noStrike">
                <a:solidFill>
                  <a:srgbClr val="000000"/>
                </a:solidFill>
                <a:latin typeface="Arial"/>
                <a:ea typeface="Arial"/>
                <a:cs typeface="Arial"/>
                <a:sym typeface="Arial"/>
              </a:rPr>
              <a:t>Streamlit Integration</a:t>
            </a:r>
            <a:r>
              <a:rPr b="0" i="0" lang="en-US" sz="1870" u="none" cap="none" strike="noStrike">
                <a:solidFill>
                  <a:srgbClr val="000000"/>
                </a:solidFill>
                <a:latin typeface="Arial"/>
                <a:ea typeface="Arial"/>
                <a:cs typeface="Arial"/>
                <a:sym typeface="Arial"/>
              </a:rPr>
              <a:t>: The use of Streamlit for the interface ensures a user-friendly experience, enabling seamless interaction and real-time recommendations.</a:t>
            </a:r>
            <a:endParaRPr/>
          </a:p>
          <a:p>
            <a:pPr indent="-118745" lvl="0" marL="0" marR="0" rtl="0" algn="l">
              <a:lnSpc>
                <a:spcPct val="100000"/>
              </a:lnSpc>
              <a:spcBef>
                <a:spcPts val="0"/>
              </a:spcBef>
              <a:spcAft>
                <a:spcPts val="0"/>
              </a:spcAft>
              <a:buClr>
                <a:srgbClr val="000000"/>
              </a:buClr>
              <a:buSzPts val="1870"/>
              <a:buFont typeface="Arial"/>
              <a:buChar char="•"/>
            </a:pPr>
            <a:r>
              <a:rPr b="1" i="0" lang="en-US" sz="1870" u="none" cap="none" strike="noStrike">
                <a:solidFill>
                  <a:srgbClr val="000000"/>
                </a:solidFill>
                <a:latin typeface="Arial"/>
                <a:ea typeface="Arial"/>
                <a:cs typeface="Arial"/>
                <a:sym typeface="Arial"/>
              </a:rPr>
              <a:t>Future Enhancements</a:t>
            </a:r>
            <a:r>
              <a:rPr b="0" i="0" lang="en-US" sz="1870" u="none" cap="none" strike="noStrike">
                <a:solidFill>
                  <a:srgbClr val="000000"/>
                </a:solidFill>
                <a:latin typeface="Arial"/>
                <a:ea typeface="Arial"/>
                <a:cs typeface="Arial"/>
                <a:sym typeface="Arial"/>
              </a:rPr>
              <a:t>: The system can incorporate additional features such as pest management, weather forecasting, and market price predictions to further support farmers.</a:t>
            </a:r>
            <a:endParaRPr/>
          </a:p>
          <a:p>
            <a:pPr indent="-118745" lvl="0" marL="0" marR="0" rtl="0" algn="l">
              <a:lnSpc>
                <a:spcPct val="100000"/>
              </a:lnSpc>
              <a:spcBef>
                <a:spcPts val="0"/>
              </a:spcBef>
              <a:spcAft>
                <a:spcPts val="0"/>
              </a:spcAft>
              <a:buClr>
                <a:srgbClr val="000000"/>
              </a:buClr>
              <a:buSzPts val="1870"/>
              <a:buFont typeface="Arial"/>
              <a:buChar char="•"/>
            </a:pPr>
            <a:r>
              <a:rPr b="1" i="0" lang="en-US" sz="1870" u="none" cap="none" strike="noStrike">
                <a:solidFill>
                  <a:srgbClr val="000000"/>
                </a:solidFill>
                <a:latin typeface="Arial"/>
                <a:ea typeface="Arial"/>
                <a:cs typeface="Arial"/>
                <a:sym typeface="Arial"/>
              </a:rPr>
              <a:t>Sustainability</a:t>
            </a:r>
            <a:r>
              <a:rPr b="0" i="0" lang="en-US" sz="1870" u="none" cap="none" strike="noStrike">
                <a:solidFill>
                  <a:srgbClr val="000000"/>
                </a:solidFill>
                <a:latin typeface="Arial"/>
                <a:ea typeface="Arial"/>
                <a:cs typeface="Arial"/>
                <a:sym typeface="Arial"/>
              </a:rPr>
              <a:t>: Promotes efficient use of fertilizers and resources, contributing to sustainable farming practices.</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This project demonstrates the potential of AI and machine learning in revolutionizing traditional farming techniques and driving agricultural innovation.</a:t>
            </a:r>
            <a:endParaRPr/>
          </a:p>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nvSpPr>
        <p:spPr>
          <a:xfrm>
            <a:off x="1255900" y="1342675"/>
            <a:ext cx="6942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Github Link:- https://github.com/Tejaskakade02/crop-and-fertilizer-recommendation-system-using-machine-learning-.git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 name="Shape 28"/>
        <p:cNvGrpSpPr/>
        <p:nvPr/>
      </p:nvGrpSpPr>
      <p:grpSpPr>
        <a:xfrm>
          <a:off x="0" y="0"/>
          <a:ext cx="0" cy="0"/>
          <a:chOff x="0" y="0"/>
          <a:chExt cx="0" cy="0"/>
        </a:xfrm>
      </p:grpSpPr>
      <p:sp>
        <p:nvSpPr>
          <p:cNvPr id="29" name="Google Shape;29;p7"/>
          <p:cNvSpPr txBox="1"/>
          <p:nvPr/>
        </p:nvSpPr>
        <p:spPr>
          <a:xfrm>
            <a:off x="191911" y="972537"/>
            <a:ext cx="2652889"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213163"/>
                </a:solidFill>
                <a:latin typeface="Arial"/>
                <a:ea typeface="Arial"/>
                <a:cs typeface="Arial"/>
                <a:sym typeface="Arial"/>
              </a:rPr>
              <a:t>Learning Objectives</a:t>
            </a:r>
            <a:endParaRPr b="0" i="0" sz="2000" u="none" cap="none" strike="noStrike">
              <a:solidFill>
                <a:srgbClr val="213163"/>
              </a:solidFill>
              <a:latin typeface="Arial"/>
              <a:ea typeface="Arial"/>
              <a:cs typeface="Arial"/>
              <a:sym typeface="Arial"/>
            </a:endParaRPr>
          </a:p>
        </p:txBody>
      </p:sp>
      <p:sp>
        <p:nvSpPr>
          <p:cNvPr id="30" name="Google Shape;30;p7"/>
          <p:cNvSpPr txBox="1"/>
          <p:nvPr/>
        </p:nvSpPr>
        <p:spPr>
          <a:xfrm>
            <a:off x="199809" y="6135329"/>
            <a:ext cx="795871"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200" u="none" cap="none" strike="noStrike">
                <a:solidFill>
                  <a:srgbClr val="000000"/>
                </a:solidFill>
                <a:latin typeface="Arial"/>
                <a:ea typeface="Arial"/>
                <a:cs typeface="Arial"/>
                <a:sym typeface="Arial"/>
              </a:rPr>
              <a:t>Source : </a:t>
            </a:r>
            <a:endParaRPr/>
          </a:p>
        </p:txBody>
      </p:sp>
      <p:sp>
        <p:nvSpPr>
          <p:cNvPr id="31" name="Google Shape;31;p7"/>
          <p:cNvSpPr txBox="1"/>
          <p:nvPr/>
        </p:nvSpPr>
        <p:spPr>
          <a:xfrm>
            <a:off x="880529" y="6135329"/>
            <a:ext cx="1842351"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200" u="sng" cap="none" strike="noStrike">
                <a:solidFill>
                  <a:schemeClr val="hlink"/>
                </a:solidFill>
                <a:latin typeface="Arial"/>
                <a:ea typeface="Arial"/>
                <a:cs typeface="Arial"/>
                <a:sym typeface="Arial"/>
                <a:hlinkClick r:id="rId3"/>
              </a:rPr>
              <a:t>www.freepik.com/</a:t>
            </a:r>
            <a:endParaRPr b="0" i="0" sz="1200" u="none" cap="none" strike="noStrike">
              <a:solidFill>
                <a:srgbClr val="0000FF"/>
              </a:solidFill>
              <a:latin typeface="Arial"/>
              <a:ea typeface="Arial"/>
              <a:cs typeface="Arial"/>
              <a:sym typeface="Arial"/>
            </a:endParaRPr>
          </a:p>
        </p:txBody>
      </p:sp>
      <p:cxnSp>
        <p:nvCxnSpPr>
          <p:cNvPr id="32" name="Google Shape;32;p7"/>
          <p:cNvCxnSpPr/>
          <p:nvPr/>
        </p:nvCxnSpPr>
        <p:spPr>
          <a:xfrm>
            <a:off x="0" y="6055360"/>
            <a:ext cx="12192000" cy="0"/>
          </a:xfrm>
          <a:prstGeom prst="straightConnector1">
            <a:avLst/>
          </a:prstGeom>
          <a:noFill/>
          <a:ln cap="flat" cmpd="sng" w="12700">
            <a:solidFill>
              <a:srgbClr val="D8D8D8"/>
            </a:solidFill>
            <a:prstDash val="solid"/>
            <a:round/>
            <a:headEnd len="sm" w="sm" type="none"/>
            <a:tailEnd len="sm" w="sm" type="none"/>
          </a:ln>
        </p:spPr>
      </p:cxnSp>
      <p:pic>
        <p:nvPicPr>
          <p:cNvPr descr="A ladder leading to a large yellow circle&#10;&#10;Description automatically generated" id="33" name="Google Shape;33;p7"/>
          <p:cNvPicPr preferRelativeResize="0"/>
          <p:nvPr/>
        </p:nvPicPr>
        <p:blipFill rotWithShape="1">
          <a:blip r:embed="rId4">
            <a:alphaModFix amt="85000"/>
          </a:blip>
          <a:srcRect b="0" l="13763" r="13650" t="6135"/>
          <a:stretch/>
        </p:blipFill>
        <p:spPr>
          <a:xfrm>
            <a:off x="7345680" y="1442720"/>
            <a:ext cx="4500880" cy="4632960"/>
          </a:xfrm>
          <a:prstGeom prst="rect">
            <a:avLst/>
          </a:prstGeom>
          <a:noFill/>
          <a:ln>
            <a:noFill/>
          </a:ln>
        </p:spPr>
      </p:pic>
      <p:sp>
        <p:nvSpPr>
          <p:cNvPr id="34" name="Google Shape;34;p7"/>
          <p:cNvSpPr txBox="1"/>
          <p:nvPr/>
        </p:nvSpPr>
        <p:spPr>
          <a:xfrm>
            <a:off x="8839200" y="3168609"/>
            <a:ext cx="1503681" cy="63094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500" u="none" cap="none" strike="noStrike">
                <a:solidFill>
                  <a:schemeClr val="dk1"/>
                </a:solidFill>
                <a:latin typeface="Arial"/>
                <a:ea typeface="Arial"/>
                <a:cs typeface="Arial"/>
                <a:sym typeface="Arial"/>
              </a:rPr>
              <a:t>GOAL</a:t>
            </a:r>
            <a:endParaRPr/>
          </a:p>
        </p:txBody>
      </p:sp>
      <p:sp>
        <p:nvSpPr>
          <p:cNvPr id="35" name="Google Shape;35;p7"/>
          <p:cNvSpPr txBox="1"/>
          <p:nvPr/>
        </p:nvSpPr>
        <p:spPr>
          <a:xfrm>
            <a:off x="391886" y="1595535"/>
            <a:ext cx="6953794" cy="4072974"/>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The Crop and Fertilizer Recommendation System uses advanced machine learning techniques to analyze soil characteristics, weather conditions, and crop requirements. It is designed to:</a:t>
            </a:r>
            <a:endParaRPr/>
          </a:p>
          <a:p>
            <a:pPr indent="-152400" lvl="0" marL="0" marR="0" rtl="0" algn="just">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Recommend the best crop suitable for a given piece of land.</a:t>
            </a:r>
            <a:endParaRPr/>
          </a:p>
          <a:p>
            <a:pPr indent="-152400" lvl="0" marL="0" marR="0" rtl="0" algn="just">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Suggest appropriate fertilizers to optimize yield while maintaining soil health.</a:t>
            </a:r>
            <a:endParaRPr/>
          </a:p>
          <a:p>
            <a:pPr indent="-152400" lvl="0" marL="0" marR="0" rtl="0" algn="just">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Provide actionable insights for sustainable agriculture practices.</a:t>
            </a:r>
            <a:endParaRPr/>
          </a:p>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p:txBody>
      </p:sp>
      <p:pic>
        <p:nvPicPr>
          <p:cNvPr id="36" name="Google Shape;36;p7"/>
          <p:cNvPicPr preferRelativeResize="0"/>
          <p:nvPr/>
        </p:nvPicPr>
        <p:blipFill rotWithShape="1">
          <a:blip r:embed="rId5">
            <a:alphaModFix/>
          </a:blip>
          <a:srcRect b="0" l="0" r="0" t="0"/>
          <a:stretch/>
        </p:blipFill>
        <p:spPr>
          <a:xfrm>
            <a:off x="7499209" y="1327534"/>
            <a:ext cx="4500880" cy="47278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8"/>
          <p:cNvSpPr txBox="1"/>
          <p:nvPr/>
        </p:nvSpPr>
        <p:spPr>
          <a:xfrm>
            <a:off x="135834" y="1067664"/>
            <a:ext cx="610262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800" u="none" cap="none" strike="noStrike">
                <a:solidFill>
                  <a:srgbClr val="213163"/>
                </a:solidFill>
                <a:latin typeface="Arial"/>
                <a:ea typeface="Arial"/>
                <a:cs typeface="Arial"/>
                <a:sym typeface="Arial"/>
              </a:rPr>
              <a:t>T</a:t>
            </a:r>
            <a:r>
              <a:rPr b="1" i="0" lang="en-US" sz="2000" u="none" cap="none" strike="noStrike">
                <a:solidFill>
                  <a:srgbClr val="213163"/>
                </a:solidFill>
                <a:latin typeface="Arial"/>
                <a:ea typeface="Arial"/>
                <a:cs typeface="Arial"/>
                <a:sym typeface="Arial"/>
              </a:rPr>
              <a:t>ools and Technology used </a:t>
            </a:r>
            <a:endParaRPr/>
          </a:p>
        </p:txBody>
      </p:sp>
      <p:sp>
        <p:nvSpPr>
          <p:cNvPr id="42" name="Google Shape;42;p8"/>
          <p:cNvSpPr txBox="1"/>
          <p:nvPr/>
        </p:nvSpPr>
        <p:spPr>
          <a:xfrm>
            <a:off x="457200" y="1623527"/>
            <a:ext cx="11038114" cy="5571525"/>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The Crop and Fertilizer Recommendation System utilizes advanced tools and technologies:</a:t>
            </a:r>
            <a:endParaRPr/>
          </a:p>
          <a:p>
            <a:pPr indent="0" lvl="0" marL="0" marR="0" rtl="0" algn="just">
              <a:lnSpc>
                <a:spcPct val="100000"/>
              </a:lnSpc>
              <a:spcBef>
                <a:spcPts val="0"/>
              </a:spcBef>
              <a:spcAft>
                <a:spcPts val="0"/>
              </a:spcAft>
              <a:buNone/>
            </a:pPr>
            <a:r>
              <a:rPr b="1" i="0" lang="en-US" sz="1800" u="none" cap="none" strike="noStrike">
                <a:solidFill>
                  <a:schemeClr val="dk1"/>
                </a:solidFill>
                <a:latin typeface="Arial"/>
                <a:ea typeface="Arial"/>
                <a:cs typeface="Arial"/>
                <a:sym typeface="Arial"/>
              </a:rPr>
              <a:t>1</a:t>
            </a:r>
            <a:r>
              <a:rPr b="0" i="0" lang="en-US" sz="1800" u="none" cap="none" strike="noStrike">
                <a:solidFill>
                  <a:schemeClr val="dk1"/>
                </a:solidFill>
                <a:latin typeface="Arial"/>
                <a:ea typeface="Arial"/>
                <a:cs typeface="Arial"/>
                <a:sym typeface="Arial"/>
              </a:rPr>
              <a:t>. </a:t>
            </a:r>
            <a:r>
              <a:rPr b="1" i="0" lang="en-US" sz="2000" u="none" cap="none" strike="noStrike">
                <a:solidFill>
                  <a:srgbClr val="000000"/>
                </a:solidFill>
                <a:latin typeface="Arial"/>
                <a:ea typeface="Arial"/>
                <a:cs typeface="Arial"/>
                <a:sym typeface="Arial"/>
              </a:rPr>
              <a:t>Machine Learning Models</a:t>
            </a:r>
            <a:r>
              <a:rPr b="0" i="0" lang="en-US" sz="2000" u="none" cap="none" strike="noStrike">
                <a:solidFill>
                  <a:srgbClr val="000000"/>
                </a:solidFill>
                <a:latin typeface="Arial"/>
                <a:ea typeface="Arial"/>
                <a:cs typeface="Arial"/>
                <a:sym typeface="Arial"/>
              </a:rPr>
              <a:t>: </a:t>
            </a:r>
            <a:endParaRPr b="0" i="0" sz="2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None/>
            </a:pPr>
            <a:r>
              <a:rPr b="1" i="0" lang="en-US" sz="1867" u="none" cap="none" strike="noStrike">
                <a:solidFill>
                  <a:srgbClr val="000000"/>
                </a:solidFill>
                <a:latin typeface="Arial"/>
                <a:ea typeface="Arial"/>
                <a:cs typeface="Arial"/>
                <a:sym typeface="Arial"/>
              </a:rPr>
              <a:t>   🡪</a:t>
            </a:r>
            <a:r>
              <a:rPr b="0" i="0" lang="en-US" sz="1867" u="none" cap="none" strike="noStrike">
                <a:solidFill>
                  <a:srgbClr val="000000"/>
                </a:solidFill>
                <a:latin typeface="Arial"/>
                <a:ea typeface="Arial"/>
                <a:cs typeface="Arial"/>
                <a:sym typeface="Arial"/>
              </a:rPr>
              <a:t>Supervised learning techniques to analyze soil data, weather conditions, and crop requirements.</a:t>
            </a:r>
            <a:endParaRPr/>
          </a:p>
          <a:p>
            <a:pPr indent="0" lvl="0" marL="0" marR="0" rtl="0" algn="just">
              <a:lnSpc>
                <a:spcPct val="100000"/>
              </a:lnSpc>
              <a:spcBef>
                <a:spcPts val="0"/>
              </a:spcBef>
              <a:spcAft>
                <a:spcPts val="0"/>
              </a:spcAft>
              <a:buNone/>
            </a:pPr>
            <a:r>
              <a:rPr b="1" i="0" lang="en-US" sz="1867" u="none" cap="none" strike="noStrike">
                <a:solidFill>
                  <a:srgbClr val="000000"/>
                </a:solidFill>
                <a:latin typeface="Arial"/>
                <a:ea typeface="Arial"/>
                <a:cs typeface="Arial"/>
                <a:sym typeface="Arial"/>
              </a:rPr>
              <a:t>   🡪</a:t>
            </a:r>
            <a:r>
              <a:rPr b="0" i="0" lang="en-US" sz="1867" u="none" cap="none" strike="noStrike">
                <a:solidFill>
                  <a:srgbClr val="000000"/>
                </a:solidFill>
                <a:latin typeface="Arial"/>
                <a:ea typeface="Arial"/>
                <a:cs typeface="Arial"/>
                <a:sym typeface="Arial"/>
              </a:rPr>
              <a:t>Algorithms such as Decision Trees, Random Forests, and Support Vector Machines (SVM) are employed for classification and regression tasks.</a:t>
            </a:r>
            <a:endParaRPr/>
          </a:p>
          <a:p>
            <a:pPr indent="0" lvl="0" marL="0" marR="0" rtl="0" algn="just">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2</a:t>
            </a:r>
            <a:r>
              <a:rPr b="0" i="0" lang="en-US" sz="1867" u="none" cap="none" strike="noStrike">
                <a:solidFill>
                  <a:srgbClr val="000000"/>
                </a:solidFill>
                <a:latin typeface="Arial"/>
                <a:ea typeface="Arial"/>
                <a:cs typeface="Arial"/>
                <a:sym typeface="Arial"/>
              </a:rPr>
              <a:t>. </a:t>
            </a:r>
            <a:r>
              <a:rPr b="1" i="0" lang="en-US" sz="2000" u="none" cap="none" strike="noStrike">
                <a:solidFill>
                  <a:srgbClr val="000000"/>
                </a:solidFill>
                <a:latin typeface="Arial"/>
                <a:ea typeface="Arial"/>
                <a:cs typeface="Arial"/>
                <a:sym typeface="Arial"/>
              </a:rPr>
              <a:t>Data Collection and Pre-processing</a:t>
            </a:r>
            <a:r>
              <a:rPr b="0" i="0" lang="en-US" sz="2000" u="none" cap="none" strike="noStrike">
                <a:solidFill>
                  <a:srgbClr val="000000"/>
                </a:solidFill>
                <a:latin typeface="Arial"/>
                <a:ea typeface="Arial"/>
                <a:cs typeface="Arial"/>
                <a:sym typeface="Arial"/>
              </a:rPr>
              <a:t>:</a:t>
            </a:r>
            <a:endParaRPr/>
          </a:p>
          <a:p>
            <a:pPr indent="0" lvl="0" marL="0" marR="0" rtl="0" algn="just">
              <a:lnSpc>
                <a:spcPct val="100000"/>
              </a:lnSpc>
              <a:spcBef>
                <a:spcPts val="0"/>
              </a:spcBef>
              <a:spcAft>
                <a:spcPts val="0"/>
              </a:spcAft>
              <a:buNone/>
            </a:pPr>
            <a:r>
              <a:rPr b="1" i="0" lang="en-US" sz="1867" u="none" cap="none" strike="noStrike">
                <a:solidFill>
                  <a:srgbClr val="000000"/>
                </a:solidFill>
                <a:latin typeface="Arial"/>
                <a:ea typeface="Arial"/>
                <a:cs typeface="Arial"/>
                <a:sym typeface="Arial"/>
              </a:rPr>
              <a:t>   🡪</a:t>
            </a:r>
            <a:r>
              <a:rPr b="0" i="0" lang="en-US" sz="1867" u="none" cap="none" strike="noStrike">
                <a:solidFill>
                  <a:srgbClr val="000000"/>
                </a:solidFill>
                <a:latin typeface="Arial"/>
                <a:ea typeface="Arial"/>
                <a:cs typeface="Arial"/>
                <a:sym typeface="Arial"/>
              </a:rPr>
              <a:t>Integration of soil and weather data ensures recommendations are based on real-time and historical patterns.</a:t>
            </a:r>
            <a:endParaRPr/>
          </a:p>
          <a:p>
            <a:pPr indent="0" lvl="0" marL="0" marR="0" rtl="0" algn="just">
              <a:lnSpc>
                <a:spcPct val="100000"/>
              </a:lnSpc>
              <a:spcBef>
                <a:spcPts val="0"/>
              </a:spcBef>
              <a:spcAft>
                <a:spcPts val="0"/>
              </a:spcAft>
              <a:buNone/>
            </a:pPr>
            <a:r>
              <a:rPr b="1" i="0" lang="en-US" sz="1867" u="none" cap="none" strike="noStrike">
                <a:solidFill>
                  <a:srgbClr val="000000"/>
                </a:solidFill>
                <a:latin typeface="Arial"/>
                <a:ea typeface="Arial"/>
                <a:cs typeface="Arial"/>
                <a:sym typeface="Arial"/>
              </a:rPr>
              <a:t>   🡪Feature Engineering</a:t>
            </a:r>
            <a:r>
              <a:rPr b="0" i="0" lang="en-US" sz="1867" u="none" cap="none" strike="noStrike">
                <a:solidFill>
                  <a:srgbClr val="000000"/>
                </a:solidFill>
                <a:latin typeface="Arial"/>
                <a:ea typeface="Arial"/>
                <a:cs typeface="Arial"/>
                <a:sym typeface="Arial"/>
              </a:rPr>
              <a:t>: Extracts meaningful insights from agricultural datasets for model training.</a:t>
            </a:r>
            <a:endParaRPr/>
          </a:p>
          <a:p>
            <a:pPr indent="0" lvl="0" marL="0" marR="0" rtl="0" algn="just">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3</a:t>
            </a:r>
            <a:r>
              <a:rPr b="0" i="0" lang="en-US" sz="1867" u="none" cap="none" strike="noStrike">
                <a:solidFill>
                  <a:srgbClr val="000000"/>
                </a:solidFill>
                <a:latin typeface="Arial"/>
                <a:ea typeface="Arial"/>
                <a:cs typeface="Arial"/>
                <a:sym typeface="Arial"/>
              </a:rPr>
              <a:t>. </a:t>
            </a:r>
            <a:r>
              <a:rPr b="1" i="0" lang="en-US" sz="2000" u="none" cap="none" strike="noStrike">
                <a:solidFill>
                  <a:srgbClr val="000000"/>
                </a:solidFill>
                <a:latin typeface="Arial"/>
                <a:ea typeface="Arial"/>
                <a:cs typeface="Arial"/>
                <a:sym typeface="Arial"/>
              </a:rPr>
              <a:t>Frontend and Backend Frameworks</a:t>
            </a:r>
            <a:r>
              <a:rPr b="0" i="0" lang="en-US" sz="2000" u="none" cap="none" strike="noStrike">
                <a:solidFill>
                  <a:srgbClr val="000000"/>
                </a:solidFill>
                <a:latin typeface="Arial"/>
                <a:ea typeface="Arial"/>
                <a:cs typeface="Arial"/>
                <a:sym typeface="Arial"/>
              </a:rPr>
              <a:t>:</a:t>
            </a:r>
            <a:endParaRPr/>
          </a:p>
          <a:p>
            <a:pPr indent="0" lvl="0" marL="0" marR="0" rtl="0" algn="just">
              <a:lnSpc>
                <a:spcPct val="100000"/>
              </a:lnSpc>
              <a:spcBef>
                <a:spcPts val="0"/>
              </a:spcBef>
              <a:spcAft>
                <a:spcPts val="0"/>
              </a:spcAft>
              <a:buNone/>
            </a:pPr>
            <a:r>
              <a:rPr b="1" i="0" lang="en-US" sz="1867" u="none" cap="none" strike="noStrike">
                <a:solidFill>
                  <a:srgbClr val="000000"/>
                </a:solidFill>
                <a:latin typeface="Arial"/>
                <a:ea typeface="Arial"/>
                <a:cs typeface="Arial"/>
                <a:sym typeface="Arial"/>
              </a:rPr>
              <a:t>   🡪Streamlit</a:t>
            </a:r>
            <a:r>
              <a:rPr b="0" i="0" lang="en-US" sz="1867" u="none" cap="none" strike="noStrike">
                <a:solidFill>
                  <a:srgbClr val="000000"/>
                </a:solidFill>
                <a:latin typeface="Arial"/>
                <a:ea typeface="Arial"/>
                <a:cs typeface="Arial"/>
                <a:sym typeface="Arial"/>
              </a:rPr>
              <a:t>: Used for deploying the frontend and backend, providing an interactive and streamlined interface for user interaction. Streamlit ensures quick and efficient visualization of data and ML model outputs, making the system user-friendly and easily accessible.</a:t>
            </a:r>
            <a:endParaRPr/>
          </a:p>
          <a:p>
            <a:pPr indent="0" lvl="0" marL="0" marR="0" rtl="0" algn="just">
              <a:lnSpc>
                <a:spcPct val="100000"/>
              </a:lnSpc>
              <a:spcBef>
                <a:spcPts val="0"/>
              </a:spcBef>
              <a:spcAft>
                <a:spcPts val="0"/>
              </a:spcAft>
              <a:buNone/>
            </a:pPr>
            <a:r>
              <a:rPr b="1" i="0" lang="en-US" sz="1800" u="none" cap="none" strike="noStrike">
                <a:solidFill>
                  <a:srgbClr val="000000"/>
                </a:solidFill>
                <a:latin typeface="Arial"/>
                <a:ea typeface="Arial"/>
                <a:cs typeface="Arial"/>
                <a:sym typeface="Arial"/>
              </a:rPr>
              <a:t>4. </a:t>
            </a:r>
            <a:r>
              <a:rPr b="1" i="0" lang="en-US" sz="2000" u="none" cap="none" strike="noStrike">
                <a:solidFill>
                  <a:srgbClr val="000000"/>
                </a:solidFill>
                <a:latin typeface="Arial"/>
                <a:ea typeface="Arial"/>
                <a:cs typeface="Arial"/>
                <a:sym typeface="Arial"/>
              </a:rPr>
              <a:t>Artificial Neural Networks (ANN):</a:t>
            </a:r>
            <a:endParaRPr/>
          </a:p>
          <a:p>
            <a:pPr indent="0" lvl="0" marL="0" marR="0" rtl="0" algn="just">
              <a:lnSpc>
                <a:spcPct val="100000"/>
              </a:lnSpc>
              <a:spcBef>
                <a:spcPts val="0"/>
              </a:spcBef>
              <a:spcAft>
                <a:spcPts val="0"/>
              </a:spcAft>
              <a:buNone/>
            </a:pPr>
            <a:r>
              <a:rPr b="1" i="0" lang="en-US" sz="1800" u="none" cap="none" strike="noStrike">
                <a:solidFill>
                  <a:srgbClr val="000000"/>
                </a:solidFill>
                <a:latin typeface="Arial"/>
                <a:ea typeface="Arial"/>
                <a:cs typeface="Arial"/>
                <a:sym typeface="Arial"/>
              </a:rPr>
              <a:t>   🡪</a:t>
            </a:r>
            <a:r>
              <a:rPr b="0" i="0" lang="en-US" sz="1800" u="none" cap="none" strike="noStrike">
                <a:solidFill>
                  <a:srgbClr val="000000"/>
                </a:solidFill>
                <a:latin typeface="Arial"/>
                <a:ea typeface="Arial"/>
                <a:cs typeface="Arial"/>
                <a:sym typeface="Arial"/>
              </a:rPr>
              <a:t>Used to process complex patterns in agricultural datasets, improving prediction accuracy    for crop and fertilizer recommendations.</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 name="Shape 46"/>
        <p:cNvGrpSpPr/>
        <p:nvPr/>
      </p:nvGrpSpPr>
      <p:grpSpPr>
        <a:xfrm>
          <a:off x="0" y="0"/>
          <a:ext cx="0" cy="0"/>
          <a:chOff x="0" y="0"/>
          <a:chExt cx="0" cy="0"/>
        </a:xfrm>
      </p:grpSpPr>
      <p:sp>
        <p:nvSpPr>
          <p:cNvPr id="47" name="Google Shape;47;p9"/>
          <p:cNvSpPr txBox="1"/>
          <p:nvPr/>
        </p:nvSpPr>
        <p:spPr>
          <a:xfrm>
            <a:off x="401216" y="1054359"/>
            <a:ext cx="10767527" cy="5634941"/>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5</a:t>
            </a:r>
            <a:r>
              <a:rPr b="0" i="0" lang="en-US" sz="2000" u="none" cap="none" strike="noStrike">
                <a:solidFill>
                  <a:srgbClr val="000000"/>
                </a:solidFill>
                <a:latin typeface="Arial"/>
                <a:ea typeface="Arial"/>
                <a:cs typeface="Arial"/>
                <a:sym typeface="Arial"/>
              </a:rPr>
              <a:t>. </a:t>
            </a:r>
            <a:r>
              <a:rPr b="1" i="0" lang="en-US" sz="2000" u="none" cap="none" strike="noStrike">
                <a:solidFill>
                  <a:srgbClr val="000000"/>
                </a:solidFill>
                <a:latin typeface="Arial"/>
                <a:ea typeface="Arial"/>
                <a:cs typeface="Arial"/>
                <a:sym typeface="Arial"/>
              </a:rPr>
              <a:t>Recommender System Architecture</a:t>
            </a:r>
            <a:r>
              <a:rPr b="0" i="0" lang="en-US" sz="2000" u="none" cap="none" strike="noStrike">
                <a:solidFill>
                  <a:srgbClr val="000000"/>
                </a:solidFill>
                <a:latin typeface="Arial"/>
                <a:ea typeface="Arial"/>
                <a:cs typeface="Arial"/>
                <a:sym typeface="Arial"/>
              </a:rPr>
              <a:t>:</a:t>
            </a:r>
            <a:endParaRPr/>
          </a:p>
          <a:p>
            <a:pPr indent="0" lvl="0" marL="0" marR="0" rtl="0" algn="just">
              <a:lnSpc>
                <a:spcPct val="100000"/>
              </a:lnSpc>
              <a:spcBef>
                <a:spcPts val="0"/>
              </a:spcBef>
              <a:spcAft>
                <a:spcPts val="0"/>
              </a:spcAft>
              <a:buNone/>
            </a:pPr>
            <a:r>
              <a:rPr b="0" i="0" lang="en-US" sz="200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a:t>
            </a:r>
            <a:r>
              <a:rPr b="0" i="0" lang="en-US" sz="1870" u="none" cap="none" strike="noStrike">
                <a:solidFill>
                  <a:srgbClr val="000000"/>
                </a:solidFill>
                <a:latin typeface="Arial"/>
                <a:ea typeface="Arial"/>
                <a:cs typeface="Arial"/>
                <a:sym typeface="Arial"/>
              </a:rPr>
              <a:t>Combines machine learning models with historical farming practices to provide personalized and optimized recommendations.</a:t>
            </a:r>
            <a:endParaRPr/>
          </a:p>
          <a:p>
            <a:pPr indent="0" lvl="0" marL="0" marR="0" rtl="0" algn="just">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a:t>
            </a:r>
            <a:r>
              <a:rPr b="0" i="0" lang="en-US" sz="1870" u="none" cap="none" strike="noStrike">
                <a:solidFill>
                  <a:srgbClr val="000000"/>
                </a:solidFill>
                <a:latin typeface="Arial"/>
                <a:ea typeface="Arial"/>
                <a:cs typeface="Arial"/>
                <a:sym typeface="Arial"/>
              </a:rPr>
              <a:t>Models are trained on datasets to predict the most suitable crop and the precise quantity of fertilizers required</a:t>
            </a:r>
            <a:r>
              <a:rPr b="0" i="0" lang="en-US" sz="2000" u="none" cap="none" strike="noStrike">
                <a:solidFill>
                  <a:srgbClr val="000000"/>
                </a:solidFill>
                <a:latin typeface="Arial"/>
                <a:ea typeface="Arial"/>
                <a:cs typeface="Arial"/>
                <a:sym typeface="Arial"/>
              </a:rPr>
              <a:t>.</a:t>
            </a:r>
            <a:endParaRPr/>
          </a:p>
          <a:p>
            <a:pPr indent="0" lvl="0" marL="0" marR="0" rtl="0" algn="just">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6. Visualization and User Experience</a:t>
            </a:r>
            <a:r>
              <a:rPr b="0" i="0" lang="en-US" sz="2000" u="none" cap="none" strike="noStrike">
                <a:solidFill>
                  <a:srgbClr val="000000"/>
                </a:solidFill>
                <a:latin typeface="Arial"/>
                <a:ea typeface="Arial"/>
                <a:cs typeface="Arial"/>
                <a:sym typeface="Arial"/>
              </a:rPr>
              <a:t>:</a:t>
            </a:r>
            <a:endParaRPr/>
          </a:p>
          <a:p>
            <a:pPr indent="0" lvl="0" marL="0" marR="0" rtl="0" algn="just">
              <a:lnSpc>
                <a:spcPct val="100000"/>
              </a:lnSpc>
              <a:spcBef>
                <a:spcPts val="0"/>
              </a:spcBef>
              <a:spcAft>
                <a:spcPts val="0"/>
              </a:spcAft>
              <a:buNone/>
            </a:pPr>
            <a:r>
              <a:rPr b="1" i="0" lang="en-US" sz="240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a:t>
            </a:r>
            <a:r>
              <a:rPr b="0" i="0" lang="en-US" sz="1870" u="none" cap="none" strike="noStrike">
                <a:solidFill>
                  <a:srgbClr val="000000"/>
                </a:solidFill>
                <a:latin typeface="Arial"/>
                <a:ea typeface="Arial"/>
                <a:cs typeface="Arial"/>
                <a:sym typeface="Arial"/>
              </a:rPr>
              <a:t>Streamlit’s interactive features provide an intuitive platform for users to interact with the system.</a:t>
            </a:r>
            <a:endParaRPr/>
          </a:p>
          <a:p>
            <a:pPr indent="0" lvl="0" marL="0" marR="0" rtl="0" algn="just">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a:t>
            </a:r>
            <a:r>
              <a:rPr b="0" i="0" lang="en-US" sz="1870" u="none" cap="none" strike="noStrike">
                <a:solidFill>
                  <a:srgbClr val="000000"/>
                </a:solidFill>
                <a:latin typeface="Arial"/>
                <a:ea typeface="Arial"/>
                <a:cs typeface="Arial"/>
                <a:sym typeface="Arial"/>
              </a:rPr>
              <a:t>Charts, graphs, and tables display predictions, soil health analysis, and resource utilization for better decision-making.</a:t>
            </a:r>
            <a:endParaRPr b="0" i="0" sz="187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7. Deployment and Scalability</a:t>
            </a:r>
            <a:r>
              <a:rPr b="0" i="0" lang="en-US" sz="2000" u="none" cap="none" strike="noStrike">
                <a:solidFill>
                  <a:srgbClr val="000000"/>
                </a:solidFill>
                <a:latin typeface="Arial"/>
                <a:ea typeface="Arial"/>
                <a:cs typeface="Arial"/>
                <a:sym typeface="Arial"/>
              </a:rPr>
              <a:t>:</a:t>
            </a:r>
            <a:endParaRPr/>
          </a:p>
          <a:p>
            <a:pPr indent="0" lvl="0" marL="0" marR="0" rtl="0" algn="just">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🡪Streamlit Deployment</a:t>
            </a:r>
            <a:r>
              <a:rPr b="0" i="0" lang="en-US" sz="1870" u="none" cap="none" strike="noStrike">
                <a:solidFill>
                  <a:srgbClr val="000000"/>
                </a:solidFill>
                <a:latin typeface="Arial"/>
                <a:ea typeface="Arial"/>
                <a:cs typeface="Arial"/>
                <a:sym typeface="Arial"/>
              </a:rPr>
              <a:t>: Ensures ease of use and accessibility, even for non-technical users, with a focus on simplicity and effectiveness.</a:t>
            </a:r>
            <a:endParaRPr/>
          </a:p>
          <a:p>
            <a:pPr indent="0" lvl="0" marL="0" marR="0" rtl="0" algn="just">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  🡪</a:t>
            </a:r>
            <a:r>
              <a:rPr b="0" i="0" lang="en-US" sz="1870" u="none" cap="none" strike="noStrike">
                <a:solidFill>
                  <a:srgbClr val="000000"/>
                </a:solidFill>
                <a:latin typeface="Arial"/>
                <a:ea typeface="Arial"/>
                <a:cs typeface="Arial"/>
                <a:sym typeface="Arial"/>
              </a:rPr>
              <a:t>Scalable deployment ensures that the system can handle multiple users simultaneously.</a:t>
            </a:r>
            <a:endParaRPr b="1" i="0" sz="187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8. Sustainability Focus</a:t>
            </a:r>
            <a:r>
              <a:rPr b="0" i="0" lang="en-US" sz="2000" u="none" cap="none" strike="noStrike">
                <a:solidFill>
                  <a:srgbClr val="000000"/>
                </a:solidFill>
                <a:latin typeface="Arial"/>
                <a:ea typeface="Arial"/>
                <a:cs typeface="Arial"/>
                <a:sym typeface="Arial"/>
              </a:rPr>
              <a:t>:</a:t>
            </a:r>
            <a:endParaRPr/>
          </a:p>
          <a:p>
            <a:pPr indent="0" lvl="0" marL="0" marR="0" rtl="0" algn="just">
              <a:lnSpc>
                <a:spcPct val="100000"/>
              </a:lnSpc>
              <a:spcBef>
                <a:spcPts val="0"/>
              </a:spcBef>
              <a:spcAft>
                <a:spcPts val="0"/>
              </a:spcAft>
              <a:buNone/>
            </a:pPr>
            <a:r>
              <a:rPr b="1" i="0" lang="en-US" sz="200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a:t>
            </a:r>
            <a:r>
              <a:rPr b="0" i="0" lang="en-US" sz="1870" u="none" cap="none" strike="noStrike">
                <a:solidFill>
                  <a:srgbClr val="000000"/>
                </a:solidFill>
                <a:latin typeface="Arial"/>
                <a:ea typeface="Arial"/>
                <a:cs typeface="Arial"/>
                <a:sym typeface="Arial"/>
              </a:rPr>
              <a:t>Promotes eco-friendly farming by prioritizing sustainable crop recommendations and minimizing resource wastage.</a:t>
            </a:r>
            <a:endParaRPr b="1" i="0" sz="187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t/>
            </a:r>
            <a:endParaRPr b="0"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10"/>
          <p:cNvSpPr txBox="1"/>
          <p:nvPr/>
        </p:nvSpPr>
        <p:spPr>
          <a:xfrm>
            <a:off x="268356" y="1014656"/>
            <a:ext cx="610262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213163"/>
                </a:solidFill>
                <a:latin typeface="Arial"/>
                <a:ea typeface="Arial"/>
                <a:cs typeface="Arial"/>
                <a:sym typeface="Arial"/>
              </a:rPr>
              <a:t>Methodology</a:t>
            </a:r>
            <a:r>
              <a:rPr b="1" i="0" lang="en-US" sz="1800" u="none" cap="none" strike="noStrike">
                <a:solidFill>
                  <a:srgbClr val="213163"/>
                </a:solidFill>
                <a:latin typeface="Arial"/>
                <a:ea typeface="Arial"/>
                <a:cs typeface="Arial"/>
                <a:sym typeface="Arial"/>
              </a:rPr>
              <a:t> </a:t>
            </a:r>
            <a:endParaRPr b="0" i="0" sz="1800" u="none" cap="none" strike="noStrike">
              <a:solidFill>
                <a:srgbClr val="213163"/>
              </a:solidFill>
              <a:latin typeface="Arial"/>
              <a:ea typeface="Arial"/>
              <a:cs typeface="Arial"/>
              <a:sym typeface="Arial"/>
            </a:endParaRPr>
          </a:p>
        </p:txBody>
      </p:sp>
      <p:sp>
        <p:nvSpPr>
          <p:cNvPr id="53" name="Google Shape;53;p10"/>
          <p:cNvSpPr txBox="1"/>
          <p:nvPr/>
        </p:nvSpPr>
        <p:spPr>
          <a:xfrm>
            <a:off x="268356" y="1530220"/>
            <a:ext cx="11224726" cy="4983993"/>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The methodology for the </a:t>
            </a:r>
            <a:r>
              <a:rPr b="1" i="0" lang="en-US" sz="1870" u="none" cap="none" strike="noStrike">
                <a:solidFill>
                  <a:srgbClr val="000000"/>
                </a:solidFill>
                <a:latin typeface="Arial"/>
                <a:ea typeface="Arial"/>
                <a:cs typeface="Arial"/>
                <a:sym typeface="Arial"/>
              </a:rPr>
              <a:t>Crop and Fertilizer Recommendation System</a:t>
            </a:r>
            <a:r>
              <a:rPr b="0" i="0" lang="en-US" sz="1870" u="none" cap="none" strike="noStrike">
                <a:solidFill>
                  <a:srgbClr val="000000"/>
                </a:solidFill>
                <a:latin typeface="Arial"/>
                <a:ea typeface="Arial"/>
                <a:cs typeface="Arial"/>
                <a:sym typeface="Arial"/>
              </a:rPr>
              <a:t> involves leveraging machine learning techniques and data analysis to provide accurate recommendations for optimal crop selection and fertilizer usage.</a:t>
            </a:r>
            <a:r>
              <a:rPr b="0" i="0" lang="en-US" sz="1870" u="none" cap="none" strike="noStrike">
                <a:solidFill>
                  <a:schemeClr val="dk1"/>
                </a:solidFill>
                <a:latin typeface="Arial"/>
                <a:ea typeface="Arial"/>
                <a:cs typeface="Arial"/>
                <a:sym typeface="Arial"/>
              </a:rPr>
              <a:t>Steps in the CNN model methodology.</a:t>
            </a:r>
            <a:endParaRPr/>
          </a:p>
          <a:p>
            <a:pPr indent="-118745" lvl="0" marL="0" marR="0" rtl="0" algn="just">
              <a:lnSpc>
                <a:spcPct val="100000"/>
              </a:lnSpc>
              <a:spcBef>
                <a:spcPts val="0"/>
              </a:spcBef>
              <a:spcAft>
                <a:spcPts val="0"/>
              </a:spcAft>
              <a:buClr>
                <a:srgbClr val="000000"/>
              </a:buClr>
              <a:buSzPts val="1870"/>
              <a:buFont typeface="Arial"/>
              <a:buAutoNum type="arabicPeriod"/>
            </a:pPr>
            <a:r>
              <a:rPr b="1" i="0" lang="en-US" sz="1870" u="none" cap="none" strike="noStrike">
                <a:solidFill>
                  <a:schemeClr val="dk1"/>
                </a:solidFill>
                <a:latin typeface="Arial"/>
                <a:ea typeface="Arial"/>
                <a:cs typeface="Arial"/>
                <a:sym typeface="Arial"/>
              </a:rPr>
              <a:t>Import libraries</a:t>
            </a:r>
            <a:r>
              <a:rPr b="0" i="0" lang="en-US" sz="1870" u="none" cap="none" strike="noStrike">
                <a:solidFill>
                  <a:schemeClr val="dk1"/>
                </a:solidFill>
                <a:latin typeface="Arial"/>
                <a:ea typeface="Arial"/>
                <a:cs typeface="Arial"/>
                <a:sym typeface="Arial"/>
              </a:rPr>
              <a:t>: Import libraries like </a:t>
            </a:r>
            <a:r>
              <a:rPr b="0" i="0" lang="en-US" sz="1870" u="none" cap="none" strike="noStrike">
                <a:solidFill>
                  <a:srgbClr val="000000"/>
                </a:solidFill>
                <a:latin typeface="Arial"/>
                <a:ea typeface="Arial"/>
                <a:cs typeface="Arial"/>
                <a:sym typeface="Arial"/>
              </a:rPr>
              <a:t>Pandas, NumPy, Scikit-learn, Matplotlib, and Streamlit.</a:t>
            </a:r>
            <a:endParaRPr b="0" i="0" sz="1870" u="none" cap="none" strike="noStrike">
              <a:solidFill>
                <a:schemeClr val="dk1"/>
              </a:solidFill>
              <a:latin typeface="Arial"/>
              <a:ea typeface="Arial"/>
              <a:cs typeface="Arial"/>
              <a:sym typeface="Arial"/>
            </a:endParaRPr>
          </a:p>
          <a:p>
            <a:pPr indent="-118745" lvl="0" marL="0" marR="0" rtl="0" algn="just">
              <a:lnSpc>
                <a:spcPct val="100000"/>
              </a:lnSpc>
              <a:spcBef>
                <a:spcPts val="0"/>
              </a:spcBef>
              <a:spcAft>
                <a:spcPts val="0"/>
              </a:spcAft>
              <a:buClr>
                <a:srgbClr val="000000"/>
              </a:buClr>
              <a:buSzPts val="1870"/>
              <a:buFont typeface="Arial"/>
              <a:buAutoNum type="arabicPeriod"/>
            </a:pPr>
            <a:r>
              <a:rPr b="1" i="0" lang="en-US" sz="1870" u="none" cap="none" strike="noStrike">
                <a:solidFill>
                  <a:schemeClr val="dk1"/>
                </a:solidFill>
                <a:latin typeface="Arial"/>
                <a:ea typeface="Arial"/>
                <a:cs typeface="Arial"/>
                <a:sym typeface="Arial"/>
              </a:rPr>
              <a:t>Set up directory structure</a:t>
            </a:r>
            <a:r>
              <a:rPr b="0" i="0" lang="en-US" sz="1870" u="none" cap="none" strike="noStrike">
                <a:solidFill>
                  <a:schemeClr val="dk1"/>
                </a:solidFill>
                <a:latin typeface="Arial"/>
                <a:ea typeface="Arial"/>
                <a:cs typeface="Arial"/>
                <a:sym typeface="Arial"/>
              </a:rPr>
              <a:t>: </a:t>
            </a:r>
            <a:r>
              <a:rPr b="0" i="0" lang="en-US" sz="1870" u="none" cap="none" strike="noStrike">
                <a:solidFill>
                  <a:srgbClr val="000000"/>
                </a:solidFill>
                <a:latin typeface="Arial"/>
                <a:ea typeface="Arial"/>
                <a:cs typeface="Arial"/>
                <a:sym typeface="Arial"/>
              </a:rPr>
              <a:t>Organize the project into folders for datasets, scripts (data preprocessing, model training, and evaluation), and deployment files.</a:t>
            </a:r>
            <a:endParaRPr b="0" i="0" sz="1870" u="none" cap="none" strike="noStrike">
              <a:solidFill>
                <a:schemeClr val="dk1"/>
              </a:solidFill>
              <a:latin typeface="Arial"/>
              <a:ea typeface="Arial"/>
              <a:cs typeface="Arial"/>
              <a:sym typeface="Arial"/>
            </a:endParaRPr>
          </a:p>
          <a:p>
            <a:pPr indent="-118745" lvl="0" marL="0" marR="0" rtl="0" algn="just">
              <a:lnSpc>
                <a:spcPct val="100000"/>
              </a:lnSpc>
              <a:spcBef>
                <a:spcPts val="0"/>
              </a:spcBef>
              <a:spcAft>
                <a:spcPts val="0"/>
              </a:spcAft>
              <a:buClr>
                <a:srgbClr val="000000"/>
              </a:buClr>
              <a:buSzPts val="1870"/>
              <a:buFont typeface="Arial"/>
              <a:buAutoNum type="arabicPeriod"/>
            </a:pPr>
            <a:r>
              <a:rPr b="1" i="0" lang="en-US" sz="1870" u="none" cap="none" strike="noStrike">
                <a:solidFill>
                  <a:srgbClr val="000000"/>
                </a:solidFill>
                <a:latin typeface="Arial"/>
                <a:ea typeface="Arial"/>
                <a:cs typeface="Arial"/>
                <a:sym typeface="Arial"/>
              </a:rPr>
              <a:t>Data Preparation</a:t>
            </a:r>
            <a:r>
              <a:rPr b="0" i="0" lang="en-US" sz="1870" u="none" cap="none" strike="noStrike">
                <a:solidFill>
                  <a:srgbClr val="000000"/>
                </a:solidFill>
                <a:latin typeface="Arial"/>
                <a:ea typeface="Arial"/>
                <a:cs typeface="Arial"/>
                <a:sym typeface="Arial"/>
              </a:rPr>
              <a:t>: Clean and preprocess the collected datasets.</a:t>
            </a:r>
            <a:endParaRPr/>
          </a:p>
          <a:p>
            <a:pPr indent="0" lvl="0" marL="0" marR="0" rtl="0" algn="just">
              <a:lnSpc>
                <a:spcPct val="100000"/>
              </a:lnSpc>
              <a:spcBef>
                <a:spcPts val="0"/>
              </a:spcBef>
              <a:spcAft>
                <a:spcPts val="0"/>
              </a:spcAft>
              <a:buNone/>
            </a:pPr>
            <a:r>
              <a:rPr b="0" i="0" lang="en-US" sz="1870" u="none" cap="none" strike="noStrike">
                <a:solidFill>
                  <a:schemeClr val="dk1"/>
                </a:solidFill>
                <a:latin typeface="Arial"/>
                <a:ea typeface="Arial"/>
                <a:cs typeface="Arial"/>
                <a:sym typeface="Arial"/>
              </a:rPr>
              <a:t>  🡪</a:t>
            </a:r>
            <a:r>
              <a:rPr b="0" i="0" lang="en-US" sz="1870" u="none" cap="none" strike="noStrike">
                <a:solidFill>
                  <a:srgbClr val="000000"/>
                </a:solidFill>
                <a:latin typeface="Arial"/>
                <a:ea typeface="Arial"/>
                <a:cs typeface="Arial"/>
                <a:sym typeface="Arial"/>
              </a:rPr>
              <a:t>Split the data into training, validation, and testing subsets.</a:t>
            </a:r>
            <a:endParaRPr b="0" i="0" sz="1870" u="none" cap="none" strike="noStrike">
              <a:solidFill>
                <a:schemeClr val="dk1"/>
              </a:solidFill>
              <a:latin typeface="Arial"/>
              <a:ea typeface="Arial"/>
              <a:cs typeface="Arial"/>
              <a:sym typeface="Arial"/>
            </a:endParaRPr>
          </a:p>
          <a:p>
            <a:pPr indent="-118745" lvl="0" marL="0" marR="0" rtl="0" algn="just">
              <a:lnSpc>
                <a:spcPct val="100000"/>
              </a:lnSpc>
              <a:spcBef>
                <a:spcPts val="0"/>
              </a:spcBef>
              <a:spcAft>
                <a:spcPts val="0"/>
              </a:spcAft>
              <a:buClr>
                <a:srgbClr val="000000"/>
              </a:buClr>
              <a:buSzPts val="1870"/>
              <a:buFont typeface="Arial"/>
              <a:buAutoNum type="arabicPeriod" startAt="4"/>
            </a:pPr>
            <a:r>
              <a:rPr b="1" i="0" lang="en-US" sz="1870" u="none" cap="none" strike="noStrike">
                <a:solidFill>
                  <a:srgbClr val="000000"/>
                </a:solidFill>
                <a:latin typeface="Arial"/>
                <a:ea typeface="Arial"/>
                <a:cs typeface="Arial"/>
                <a:sym typeface="Arial"/>
              </a:rPr>
              <a:t>Feature Selection and Engineering</a:t>
            </a:r>
            <a:r>
              <a:rPr b="0" i="0" lang="en-US" sz="1870" u="none" cap="none" strike="noStrike">
                <a:solidFill>
                  <a:srgbClr val="000000"/>
                </a:solidFill>
                <a:latin typeface="Arial"/>
                <a:ea typeface="Arial"/>
                <a:cs typeface="Arial"/>
                <a:sym typeface="Arial"/>
              </a:rPr>
              <a:t>: Identify key features like soil properties (e.g., nitrogen, phosphorus, potassium), climate variables (e.g., temperature, rainfall), and crop attributes.</a:t>
            </a:r>
            <a:endParaRPr b="0" i="0" sz="1870" u="none" cap="none" strike="noStrike">
              <a:solidFill>
                <a:schemeClr val="dk1"/>
              </a:solidFill>
              <a:latin typeface="Arial"/>
              <a:ea typeface="Arial"/>
              <a:cs typeface="Arial"/>
              <a:sym typeface="Arial"/>
            </a:endParaRPr>
          </a:p>
          <a:p>
            <a:pPr indent="-118745" lvl="0" marL="0" marR="0" rtl="0" algn="just">
              <a:lnSpc>
                <a:spcPct val="100000"/>
              </a:lnSpc>
              <a:spcBef>
                <a:spcPts val="0"/>
              </a:spcBef>
              <a:spcAft>
                <a:spcPts val="0"/>
              </a:spcAft>
              <a:buClr>
                <a:srgbClr val="000000"/>
              </a:buClr>
              <a:buSzPts val="1870"/>
              <a:buFont typeface="Arial"/>
              <a:buAutoNum type="arabicPeriod" startAt="4"/>
            </a:pPr>
            <a:r>
              <a:rPr b="1" i="0" lang="en-US" sz="1870" u="none" cap="none" strike="noStrike">
                <a:solidFill>
                  <a:srgbClr val="000000"/>
                </a:solidFill>
                <a:latin typeface="Arial"/>
                <a:ea typeface="Arial"/>
                <a:cs typeface="Arial"/>
                <a:sym typeface="Arial"/>
              </a:rPr>
              <a:t>Train Machine Learning Models</a:t>
            </a:r>
            <a:r>
              <a:rPr b="0" i="0" lang="en-US" sz="1870" u="none" cap="none" strike="noStrike">
                <a:solidFill>
                  <a:srgbClr val="000000"/>
                </a:solidFill>
                <a:latin typeface="Arial"/>
                <a:ea typeface="Arial"/>
                <a:cs typeface="Arial"/>
                <a:sym typeface="Arial"/>
              </a:rPr>
              <a:t>: Develop classification models (e.g., Random Forest, SVM) for crop prediction based on input conditions.</a:t>
            </a:r>
            <a:endParaRPr/>
          </a:p>
          <a:p>
            <a:pPr indent="0" lvl="0" marL="0" marR="0" rtl="0" algn="just">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🡪Train regression models (e.g., Linear Regression, XGBoost) for fertilizer quantity recommendation.</a:t>
            </a:r>
            <a:endParaRPr/>
          </a:p>
          <a:p>
            <a:pPr indent="0" lvl="0" marL="0" marR="0" rtl="0" algn="just">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6.Evaluate the Models</a:t>
            </a:r>
            <a:r>
              <a:rPr b="0" i="0" lang="en-US" sz="1870" u="none" cap="none" strike="noStrike">
                <a:solidFill>
                  <a:srgbClr val="000000"/>
                </a:solidFill>
                <a:latin typeface="Arial"/>
                <a:ea typeface="Arial"/>
                <a:cs typeface="Arial"/>
                <a:sym typeface="Arial"/>
              </a:rPr>
              <a:t>: Evaluate model performance using metrics such as accuracy, precision, recall, and RMSE.</a:t>
            </a:r>
            <a:endParaRPr/>
          </a:p>
          <a:p>
            <a:pPr indent="0" lvl="0" marL="0" marR="0" rtl="0" algn="just">
              <a:lnSpc>
                <a:spcPct val="100000"/>
              </a:lnSpc>
              <a:spcBef>
                <a:spcPts val="0"/>
              </a:spcBef>
              <a:spcAft>
                <a:spcPts val="0"/>
              </a:spcAft>
              <a:buNone/>
            </a:pPr>
            <a:r>
              <a:rPr b="0" i="0" lang="en-US" sz="1870" u="none" cap="none" strike="noStrike">
                <a:solidFill>
                  <a:schemeClr val="dk1"/>
                </a:solidFill>
                <a:latin typeface="Arial"/>
                <a:ea typeface="Arial"/>
                <a:cs typeface="Arial"/>
                <a:sym typeface="Arial"/>
              </a:rPr>
              <a:t>  🡪</a:t>
            </a:r>
            <a:r>
              <a:rPr b="0" i="0" lang="en-US" sz="1870" u="none" cap="none" strike="noStrike">
                <a:solidFill>
                  <a:srgbClr val="000000"/>
                </a:solidFill>
                <a:latin typeface="Arial"/>
                <a:ea typeface="Arial"/>
                <a:cs typeface="Arial"/>
                <a:sym typeface="Arial"/>
              </a:rPr>
              <a:t>Use k-fold cross-validation to ensure generalization.</a:t>
            </a:r>
            <a:endParaRPr b="0" i="0" sz="187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1"/>
          <p:cNvSpPr txBox="1"/>
          <p:nvPr/>
        </p:nvSpPr>
        <p:spPr>
          <a:xfrm>
            <a:off x="195943" y="1091682"/>
            <a:ext cx="11187404" cy="2106282"/>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7.Develop the User Interface</a:t>
            </a:r>
            <a:r>
              <a:rPr b="0" i="0" lang="en-US" sz="1870" u="none" cap="none" strike="noStrike">
                <a:solidFill>
                  <a:srgbClr val="000000"/>
                </a:solidFill>
                <a:latin typeface="Arial"/>
                <a:ea typeface="Arial"/>
                <a:cs typeface="Arial"/>
                <a:sym typeface="Arial"/>
              </a:rPr>
              <a:t>: Build an intuitive user interface using Streamlit, enabling users to input soil and climate data and receive recommendations. </a:t>
            </a:r>
            <a:endParaRPr/>
          </a:p>
          <a:p>
            <a:pPr indent="0" lvl="0" marL="0" marR="0" rtl="0" algn="just">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8</a:t>
            </a:r>
            <a:r>
              <a:rPr b="0" i="0" lang="en-US" sz="1870" u="none" cap="none" strike="noStrike">
                <a:solidFill>
                  <a:srgbClr val="000000"/>
                </a:solidFill>
                <a:latin typeface="Arial"/>
                <a:ea typeface="Arial"/>
                <a:cs typeface="Arial"/>
                <a:sym typeface="Arial"/>
              </a:rPr>
              <a:t>.</a:t>
            </a:r>
            <a:r>
              <a:rPr b="1" i="0" lang="en-US" sz="1870" u="none" cap="none" strike="noStrike">
                <a:solidFill>
                  <a:srgbClr val="000000"/>
                </a:solidFill>
                <a:latin typeface="Arial"/>
                <a:ea typeface="Arial"/>
                <a:cs typeface="Arial"/>
                <a:sym typeface="Arial"/>
              </a:rPr>
              <a:t>Deployment and Testing</a:t>
            </a:r>
            <a:r>
              <a:rPr b="0" i="0" lang="en-US" sz="1870" u="none" cap="none" strike="noStrike">
                <a:solidFill>
                  <a:srgbClr val="000000"/>
                </a:solidFill>
                <a:latin typeface="Arial"/>
                <a:ea typeface="Arial"/>
                <a:cs typeface="Arial"/>
                <a:sym typeface="Arial"/>
              </a:rPr>
              <a:t>: Deploy the project using Streamlit for seamless user access.</a:t>
            </a:r>
            <a:endParaRPr/>
          </a:p>
          <a:p>
            <a:pPr indent="0" lvl="0" marL="0" marR="0" rtl="0" algn="just">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🡪Test the system under real-world scenarios to validate its effectiveness.</a:t>
            </a:r>
            <a:endParaRPr/>
          </a:p>
          <a:p>
            <a:pPr indent="0" lvl="0" marL="0" marR="0" rtl="0" algn="just">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9</a:t>
            </a:r>
            <a:r>
              <a:rPr b="0" i="0" lang="en-US" sz="1870" u="none" cap="none" strike="noStrike">
                <a:solidFill>
                  <a:srgbClr val="000000"/>
                </a:solidFill>
                <a:latin typeface="Arial"/>
                <a:ea typeface="Arial"/>
                <a:cs typeface="Arial"/>
                <a:sym typeface="Arial"/>
              </a:rPr>
              <a:t>.</a:t>
            </a:r>
            <a:r>
              <a:rPr b="1" i="0" lang="en-US" sz="1870" u="none" cap="none" strike="noStrike">
                <a:solidFill>
                  <a:srgbClr val="000000"/>
                </a:solidFill>
                <a:latin typeface="Arial"/>
                <a:ea typeface="Arial"/>
                <a:cs typeface="Arial"/>
                <a:sym typeface="Arial"/>
              </a:rPr>
              <a:t>Feedback Integration</a:t>
            </a:r>
            <a:r>
              <a:rPr b="0" i="0" lang="en-US" sz="1870" u="none" cap="none" strike="noStrike">
                <a:solidFill>
                  <a:srgbClr val="000000"/>
                </a:solidFill>
                <a:latin typeface="Arial"/>
                <a:ea typeface="Arial"/>
                <a:cs typeface="Arial"/>
                <a:sym typeface="Arial"/>
              </a:rPr>
              <a:t>: Gather feedback from users and retrain models periodically to improve system performance.</a:t>
            </a:r>
            <a:endParaRPr b="0" i="0" sz="187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p:txBody>
      </p:sp>
      <p:pic>
        <p:nvPicPr>
          <p:cNvPr id="59" name="Google Shape;59;p11"/>
          <p:cNvPicPr preferRelativeResize="0"/>
          <p:nvPr/>
        </p:nvPicPr>
        <p:blipFill rotWithShape="1">
          <a:blip r:embed="rId3">
            <a:alphaModFix/>
          </a:blip>
          <a:srcRect b="0" l="0" r="0" t="0"/>
          <a:stretch/>
        </p:blipFill>
        <p:spPr>
          <a:xfrm>
            <a:off x="808653" y="3013652"/>
            <a:ext cx="10061509" cy="1670449"/>
          </a:xfrm>
          <a:prstGeom prst="rect">
            <a:avLst/>
          </a:prstGeom>
          <a:noFill/>
          <a:ln>
            <a:noFill/>
          </a:ln>
        </p:spPr>
      </p:pic>
      <p:pic>
        <p:nvPicPr>
          <p:cNvPr id="60" name="Google Shape;60;p11"/>
          <p:cNvPicPr preferRelativeResize="0"/>
          <p:nvPr/>
        </p:nvPicPr>
        <p:blipFill rotWithShape="1">
          <a:blip r:embed="rId4">
            <a:alphaModFix/>
          </a:blip>
          <a:srcRect b="0" l="0" r="0" t="0"/>
          <a:stretch/>
        </p:blipFill>
        <p:spPr>
          <a:xfrm>
            <a:off x="808653" y="4814461"/>
            <a:ext cx="10061509" cy="16704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2"/>
          <p:cNvSpPr txBox="1"/>
          <p:nvPr/>
        </p:nvSpPr>
        <p:spPr>
          <a:xfrm>
            <a:off x="255104" y="1054412"/>
            <a:ext cx="610262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213163"/>
                </a:solidFill>
                <a:latin typeface="Arial"/>
                <a:ea typeface="Arial"/>
                <a:cs typeface="Arial"/>
                <a:sym typeface="Arial"/>
              </a:rPr>
              <a:t>Problem Statement:  </a:t>
            </a:r>
            <a:endParaRPr b="1" i="0" sz="2000" u="none" cap="none" strike="noStrike">
              <a:solidFill>
                <a:srgbClr val="213163"/>
              </a:solidFill>
              <a:latin typeface="Arial"/>
              <a:ea typeface="Arial"/>
              <a:cs typeface="Arial"/>
              <a:sym typeface="Arial"/>
            </a:endParaRPr>
          </a:p>
        </p:txBody>
      </p:sp>
      <p:sp>
        <p:nvSpPr>
          <p:cNvPr id="66" name="Google Shape;66;p12"/>
          <p:cNvSpPr txBox="1"/>
          <p:nvPr/>
        </p:nvSpPr>
        <p:spPr>
          <a:xfrm>
            <a:off x="391886" y="1586204"/>
            <a:ext cx="11262049" cy="153118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The problem statement for the </a:t>
            </a:r>
            <a:r>
              <a:rPr b="1" i="0" lang="en-US" sz="1870" u="none" cap="none" strike="noStrike">
                <a:solidFill>
                  <a:srgbClr val="000000"/>
                </a:solidFill>
                <a:latin typeface="Arial"/>
                <a:ea typeface="Arial"/>
                <a:cs typeface="Arial"/>
                <a:sym typeface="Arial"/>
              </a:rPr>
              <a:t>Crop and Fertilizer Recommendation System</a:t>
            </a:r>
            <a:r>
              <a:rPr b="0" i="0" lang="en-US" sz="1870" u="none" cap="none" strike="noStrike">
                <a:solidFill>
                  <a:srgbClr val="000000"/>
                </a:solidFill>
                <a:latin typeface="Arial"/>
                <a:ea typeface="Arial"/>
                <a:cs typeface="Arial"/>
                <a:sym typeface="Arial"/>
              </a:rPr>
              <a:t> is to design and implement a machine learning-based solution that provides farmers with accurate recommendations for optimal crop selection and appropriate fertilizer usage. This system should analyze soil properties, climatic conditions, and other relevant data to improve agricultural productivity and promote sustainable farming practices.</a:t>
            </a:r>
            <a:endParaRPr b="0" i="0" sz="1870" u="none" cap="none" strike="noStrike">
              <a:solidFill>
                <a:schemeClr val="dk1"/>
              </a:solidFill>
              <a:latin typeface="Arial"/>
              <a:ea typeface="Arial"/>
              <a:cs typeface="Arial"/>
              <a:sym typeface="Arial"/>
            </a:endParaRPr>
          </a:p>
        </p:txBody>
      </p:sp>
      <p:pic>
        <p:nvPicPr>
          <p:cNvPr id="67" name="Google Shape;67;p12"/>
          <p:cNvPicPr preferRelativeResize="0"/>
          <p:nvPr/>
        </p:nvPicPr>
        <p:blipFill rotWithShape="1">
          <a:blip r:embed="rId3">
            <a:alphaModFix/>
          </a:blip>
          <a:srcRect b="0" l="0" r="0" t="0"/>
          <a:stretch/>
        </p:blipFill>
        <p:spPr>
          <a:xfrm>
            <a:off x="1041495" y="3117392"/>
            <a:ext cx="9754445" cy="335918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nvSpPr>
        <p:spPr>
          <a:xfrm>
            <a:off x="255104" y="1054412"/>
            <a:ext cx="6102626"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rgbClr val="213163"/>
                </a:solidFill>
                <a:latin typeface="Arial"/>
                <a:ea typeface="Arial"/>
                <a:cs typeface="Arial"/>
                <a:sym typeface="Arial"/>
              </a:rPr>
              <a:t>Solution:  </a:t>
            </a:r>
            <a:endParaRPr b="1" i="0" sz="2000" u="none" cap="none" strike="noStrike">
              <a:solidFill>
                <a:srgbClr val="213163"/>
              </a:solidFill>
              <a:latin typeface="Arial"/>
              <a:ea typeface="Arial"/>
              <a:cs typeface="Arial"/>
              <a:sym typeface="Arial"/>
            </a:endParaRPr>
          </a:p>
        </p:txBody>
      </p:sp>
      <p:sp>
        <p:nvSpPr>
          <p:cNvPr id="73" name="Google Shape;73;p13"/>
          <p:cNvSpPr txBox="1"/>
          <p:nvPr/>
        </p:nvSpPr>
        <p:spPr>
          <a:xfrm>
            <a:off x="345233" y="1642188"/>
            <a:ext cx="5346440" cy="147423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p:txBody>
      </p:sp>
      <p:sp>
        <p:nvSpPr>
          <p:cNvPr id="74" name="Google Shape;74;p13"/>
          <p:cNvSpPr txBox="1"/>
          <p:nvPr/>
        </p:nvSpPr>
        <p:spPr>
          <a:xfrm>
            <a:off x="345233" y="1642188"/>
            <a:ext cx="11299371" cy="498399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The Agriculture Prediction App integrates machine learning algorithms to provide actionable insights for farmers. The app offers two key functionalities:</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1. Prediction Type Selection:</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i)</a:t>
            </a:r>
            <a:r>
              <a:rPr b="1" i="0" lang="en-US" sz="1870" u="none" cap="none" strike="noStrike">
                <a:solidFill>
                  <a:srgbClr val="000000"/>
                </a:solidFill>
                <a:latin typeface="Arial"/>
                <a:ea typeface="Arial"/>
                <a:cs typeface="Arial"/>
                <a:sym typeface="Arial"/>
              </a:rPr>
              <a:t> Crop Prediction</a:t>
            </a:r>
            <a:r>
              <a:rPr b="0" i="0" lang="en-US" sz="1870" u="none" cap="none" strike="noStrike">
                <a:solidFill>
                  <a:srgbClr val="000000"/>
                </a:solidFill>
                <a:latin typeface="Arial"/>
                <a:ea typeface="Arial"/>
                <a:cs typeface="Arial"/>
                <a:sym typeface="Arial"/>
              </a:rPr>
              <a:t>: The app allows users to determine the best crop to cultivate based on the input parameters provided.</a:t>
            </a:r>
            <a:endParaRPr b="0" i="0" sz="187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ii) </a:t>
            </a:r>
            <a:r>
              <a:rPr b="1" i="0" lang="en-US" sz="1870" u="none" cap="none" strike="noStrike">
                <a:solidFill>
                  <a:srgbClr val="000000"/>
                </a:solidFill>
                <a:latin typeface="Arial"/>
                <a:ea typeface="Arial"/>
                <a:cs typeface="Arial"/>
                <a:sym typeface="Arial"/>
              </a:rPr>
              <a:t>Fertilizer Prediction</a:t>
            </a:r>
            <a:r>
              <a:rPr b="0" i="0" lang="en-US" sz="1870" u="none" cap="none" strike="noStrike">
                <a:solidFill>
                  <a:srgbClr val="000000"/>
                </a:solidFill>
                <a:latin typeface="Arial"/>
                <a:ea typeface="Arial"/>
                <a:cs typeface="Arial"/>
                <a:sym typeface="Arial"/>
              </a:rPr>
              <a:t>: Offers suggestions for fertilizers tailored to the soil and crop needs to enhance productivity.</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2. Input Fields:</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i) </a:t>
            </a:r>
            <a:r>
              <a:rPr b="1" i="0" lang="en-US" sz="1870" u="none" cap="none" strike="noStrike">
                <a:solidFill>
                  <a:srgbClr val="000000"/>
                </a:solidFill>
                <a:latin typeface="Arial"/>
                <a:ea typeface="Arial"/>
                <a:cs typeface="Arial"/>
                <a:sym typeface="Arial"/>
              </a:rPr>
              <a:t>Nitrogen (N)</a:t>
            </a:r>
            <a:r>
              <a:rPr b="0" i="0" lang="en-US" sz="187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Phosphorus (P)</a:t>
            </a:r>
            <a:r>
              <a:rPr b="0" i="0" lang="en-US" sz="1870" u="none" cap="none" strike="noStrike">
                <a:solidFill>
                  <a:srgbClr val="000000"/>
                </a:solidFill>
                <a:latin typeface="Arial"/>
                <a:ea typeface="Arial"/>
                <a:cs typeface="Arial"/>
                <a:sym typeface="Arial"/>
              </a:rPr>
              <a:t>, and </a:t>
            </a:r>
            <a:r>
              <a:rPr b="1" i="0" lang="en-US" sz="1870" u="none" cap="none" strike="noStrike">
                <a:solidFill>
                  <a:srgbClr val="000000"/>
                </a:solidFill>
                <a:latin typeface="Arial"/>
                <a:ea typeface="Arial"/>
                <a:cs typeface="Arial"/>
                <a:sym typeface="Arial"/>
              </a:rPr>
              <a:t>Potassium (K)</a:t>
            </a:r>
            <a:r>
              <a:rPr b="0" i="0" lang="en-US" sz="1870" u="none" cap="none" strike="noStrike">
                <a:solidFill>
                  <a:srgbClr val="000000"/>
                </a:solidFill>
                <a:latin typeface="Arial"/>
                <a:ea typeface="Arial"/>
                <a:cs typeface="Arial"/>
                <a:sym typeface="Arial"/>
              </a:rPr>
              <a:t>: Users enter values representing the soil's nutrient content. These nutrients are crucial for plant growth and yield.</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ii) Additional factors such as </a:t>
            </a:r>
            <a:r>
              <a:rPr b="1" i="0" lang="en-US" sz="1870" u="none" cap="none" strike="noStrike">
                <a:solidFill>
                  <a:srgbClr val="000000"/>
                </a:solidFill>
                <a:latin typeface="Arial"/>
                <a:ea typeface="Arial"/>
                <a:cs typeface="Arial"/>
                <a:sym typeface="Arial"/>
              </a:rPr>
              <a:t>temperature</a:t>
            </a:r>
            <a:r>
              <a:rPr b="0" i="0" lang="en-US" sz="187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humidity</a:t>
            </a:r>
            <a:r>
              <a:rPr b="0" i="0" lang="en-US" sz="1870" u="none" cap="none" strike="noStrike">
                <a:solidFill>
                  <a:srgbClr val="000000"/>
                </a:solidFill>
                <a:latin typeface="Arial"/>
                <a:ea typeface="Arial"/>
                <a:cs typeface="Arial"/>
                <a:sym typeface="Arial"/>
              </a:rPr>
              <a:t>, and </a:t>
            </a:r>
            <a:r>
              <a:rPr b="1" i="0" lang="en-US" sz="1870" u="none" cap="none" strike="noStrike">
                <a:solidFill>
                  <a:srgbClr val="000000"/>
                </a:solidFill>
                <a:latin typeface="Arial"/>
                <a:ea typeface="Arial"/>
                <a:cs typeface="Arial"/>
                <a:sym typeface="Arial"/>
              </a:rPr>
              <a:t>rainfall</a:t>
            </a:r>
            <a:r>
              <a:rPr b="0" i="0" lang="en-US" sz="1870" u="none" cap="none" strike="noStrike">
                <a:solidFill>
                  <a:srgbClr val="000000"/>
                </a:solidFill>
                <a:latin typeface="Arial"/>
                <a:ea typeface="Arial"/>
                <a:cs typeface="Arial"/>
                <a:sym typeface="Arial"/>
              </a:rPr>
              <a:t> may also be included in future iterations to enhance prediction accuracy.</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3. Simple and Interactive UI:</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i) The app is built using </a:t>
            </a:r>
            <a:r>
              <a:rPr b="1" i="0" lang="en-US" sz="1870" u="none" cap="none" strike="noStrike">
                <a:solidFill>
                  <a:srgbClr val="000000"/>
                </a:solidFill>
                <a:latin typeface="Arial"/>
                <a:ea typeface="Arial"/>
                <a:cs typeface="Arial"/>
                <a:sym typeface="Arial"/>
              </a:rPr>
              <a:t>Streamlit</a:t>
            </a:r>
            <a:r>
              <a:rPr b="0" i="0" lang="en-US" sz="1870" u="none" cap="none" strike="noStrike">
                <a:solidFill>
                  <a:srgbClr val="000000"/>
                </a:solidFill>
                <a:latin typeface="Arial"/>
                <a:ea typeface="Arial"/>
                <a:cs typeface="Arial"/>
                <a:sym typeface="Arial"/>
              </a:rPr>
              <a:t>, a powerful framework for creating web-based data applications.</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ii) </a:t>
            </a:r>
            <a:r>
              <a:rPr b="1" i="0" lang="en-US" sz="1870" u="none" cap="none" strike="noStrike">
                <a:solidFill>
                  <a:srgbClr val="000000"/>
                </a:solidFill>
                <a:latin typeface="Arial"/>
                <a:ea typeface="Arial"/>
                <a:cs typeface="Arial"/>
                <a:sym typeface="Arial"/>
              </a:rPr>
              <a:t>User-Friendly Design</a:t>
            </a:r>
            <a:r>
              <a:rPr b="0" i="0" lang="en-US" sz="1870" u="none" cap="none" strike="noStrike">
                <a:solidFill>
                  <a:srgbClr val="000000"/>
                </a:solidFill>
                <a:latin typeface="Arial"/>
                <a:ea typeface="Arial"/>
                <a:cs typeface="Arial"/>
                <a:sym typeface="Arial"/>
              </a:rPr>
              <a:t>: The interface is intuitive, allowing users to interact effortlessly with input fields for Nitrogen (N), Phosphorus (P), and Potassium (K).</a:t>
            </a:r>
            <a:endParaRPr/>
          </a:p>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nvSpPr>
        <p:spPr>
          <a:xfrm>
            <a:off x="261257" y="1101012"/>
            <a:ext cx="11607282" cy="527131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iii) Input Widgets:</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Text Fields</a:t>
            </a:r>
            <a:r>
              <a:rPr b="0" i="0" lang="en-US" sz="1870" u="none" cap="none" strike="noStrike">
                <a:solidFill>
                  <a:srgbClr val="000000"/>
                </a:solidFill>
                <a:latin typeface="Arial"/>
                <a:ea typeface="Arial"/>
                <a:cs typeface="Arial"/>
                <a:sym typeface="Arial"/>
              </a:rPr>
              <a:t>: For entering precise nutrient values.</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Radio Buttons</a:t>
            </a:r>
            <a:r>
              <a:rPr b="0" i="0" lang="en-US" sz="1870" u="none" cap="none" strike="noStrike">
                <a:solidFill>
                  <a:srgbClr val="000000"/>
                </a:solidFill>
                <a:latin typeface="Arial"/>
                <a:ea typeface="Arial"/>
                <a:cs typeface="Arial"/>
                <a:sym typeface="Arial"/>
              </a:rPr>
              <a:t>: To select between "Crop Prediction" or "Fertilizer Prediction" options.</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a:t>
            </a:r>
            <a:r>
              <a:rPr b="1" i="0" lang="en-US" sz="1870" u="none" cap="none" strike="noStrike">
                <a:solidFill>
                  <a:srgbClr val="000000"/>
                </a:solidFill>
                <a:latin typeface="Arial"/>
                <a:ea typeface="Arial"/>
                <a:cs typeface="Arial"/>
                <a:sym typeface="Arial"/>
              </a:rPr>
              <a:t>Slider Inputs</a:t>
            </a:r>
            <a:r>
              <a:rPr b="0" i="0" lang="en-US" sz="1870" u="none" cap="none" strike="noStrike">
                <a:solidFill>
                  <a:srgbClr val="000000"/>
                </a:solidFill>
                <a:latin typeface="Arial"/>
                <a:ea typeface="Arial"/>
                <a:cs typeface="Arial"/>
                <a:sym typeface="Arial"/>
              </a:rPr>
              <a:t>: Optional for range-based values (e.g., temperature or humidity).</a:t>
            </a:r>
            <a:endParaRPr/>
          </a:p>
          <a:p>
            <a:pPr indent="0" lvl="0" marL="0" marR="0" rtl="0" algn="l">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            Dark Theme</a:t>
            </a:r>
            <a:r>
              <a:rPr b="0" i="0" lang="en-US" sz="1870" u="none" cap="none" strike="noStrike">
                <a:solidFill>
                  <a:srgbClr val="000000"/>
                </a:solidFill>
                <a:latin typeface="Arial"/>
                <a:ea typeface="Arial"/>
                <a:cs typeface="Arial"/>
                <a:sym typeface="Arial"/>
              </a:rPr>
              <a:t>: The app's modern dark-themed UI provides better readability and focus for users.</a:t>
            </a:r>
            <a:endParaRPr/>
          </a:p>
          <a:p>
            <a:pPr indent="0" lvl="0" marL="0" marR="0" rtl="0" algn="l">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            Real-Time Updates</a:t>
            </a:r>
            <a:r>
              <a:rPr b="0" i="0" lang="en-US" sz="1870" u="none" cap="none" strike="noStrike">
                <a:solidFill>
                  <a:srgbClr val="000000"/>
                </a:solidFill>
                <a:latin typeface="Arial"/>
                <a:ea typeface="Arial"/>
                <a:cs typeface="Arial"/>
                <a:sym typeface="Arial"/>
              </a:rPr>
              <a:t>: As users input data, predictions are generated and displayed instantly.</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4. Output Insights:</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i) After entering data and selecting the prediction type, the app processes the input through trained machine learning models.</a:t>
            </a:r>
            <a:endParaRPr/>
          </a:p>
          <a:p>
            <a:pPr indent="0" lvl="0" marL="0" marR="0" rtl="0" algn="l">
              <a:lnSpc>
                <a:spcPct val="100000"/>
              </a:lnSpc>
              <a:spcBef>
                <a:spcPts val="0"/>
              </a:spcBef>
              <a:spcAft>
                <a:spcPts val="0"/>
              </a:spcAft>
              <a:buNone/>
            </a:pPr>
            <a:r>
              <a:rPr b="0" i="0" lang="en-US" sz="1870" u="none" cap="none" strike="noStrike">
                <a:solidFill>
                  <a:srgbClr val="000000"/>
                </a:solidFill>
                <a:latin typeface="Arial"/>
                <a:ea typeface="Arial"/>
                <a:cs typeface="Arial"/>
                <a:sym typeface="Arial"/>
              </a:rPr>
              <a:t>    ii) </a:t>
            </a:r>
            <a:r>
              <a:rPr b="1" i="0" lang="en-US" sz="1870" u="none" cap="none" strike="noStrike">
                <a:solidFill>
                  <a:srgbClr val="000000"/>
                </a:solidFill>
                <a:latin typeface="Arial"/>
                <a:ea typeface="Arial"/>
                <a:cs typeface="Arial"/>
                <a:sym typeface="Arial"/>
              </a:rPr>
              <a:t>Result</a:t>
            </a:r>
            <a:r>
              <a:rPr b="0" i="0" lang="en-US" sz="1870" u="none" cap="none" strike="noStrike">
                <a:solidFill>
                  <a:srgbClr val="000000"/>
                </a:solidFill>
                <a:latin typeface="Arial"/>
                <a:ea typeface="Arial"/>
                <a:cs typeface="Arial"/>
                <a:sym typeface="Arial"/>
              </a:rPr>
              <a:t>: Displays the recommended crop and fertilizer in a user-friendly format, empowering users to make informed decisions.</a:t>
            </a:r>
            <a:r>
              <a:rPr b="1" i="0" lang="en-US" sz="1870" u="none" cap="none" strike="noStrike">
                <a:solidFill>
                  <a:srgbClr val="000000"/>
                </a:solidFill>
                <a:latin typeface="Arial"/>
                <a:ea typeface="Arial"/>
                <a:cs typeface="Arial"/>
                <a:sym typeface="Arial"/>
              </a:rPr>
              <a:t>  </a:t>
            </a:r>
            <a:endParaRPr/>
          </a:p>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Significance of the Output:</a:t>
            </a:r>
            <a:endParaRPr/>
          </a:p>
          <a:p>
            <a:pPr indent="0" lvl="0" marL="0" marR="0" rtl="0" algn="l">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    </a:t>
            </a:r>
            <a:r>
              <a:rPr b="0" i="0" lang="en-US" sz="1870" u="none" cap="none" strike="noStrike">
                <a:solidFill>
                  <a:srgbClr val="000000"/>
                </a:solidFill>
                <a:latin typeface="Arial"/>
                <a:ea typeface="Arial"/>
                <a:cs typeface="Arial"/>
                <a:sym typeface="Arial"/>
              </a:rPr>
              <a:t>i) </a:t>
            </a:r>
            <a:r>
              <a:rPr b="1" i="0" lang="en-US" sz="1870" u="none" cap="none" strike="noStrike">
                <a:solidFill>
                  <a:srgbClr val="000000"/>
                </a:solidFill>
                <a:latin typeface="Arial"/>
                <a:ea typeface="Arial"/>
                <a:cs typeface="Arial"/>
                <a:sym typeface="Arial"/>
              </a:rPr>
              <a:t>For Farmers</a:t>
            </a:r>
            <a:r>
              <a:rPr b="0" i="0" lang="en-US" sz="1870" u="none" cap="none" strike="noStrike">
                <a:solidFill>
                  <a:srgbClr val="000000"/>
                </a:solidFill>
                <a:latin typeface="Arial"/>
                <a:ea typeface="Arial"/>
                <a:cs typeface="Arial"/>
                <a:sym typeface="Arial"/>
              </a:rPr>
              <a:t>: Provides actionable insights that directly enhance agricultural efficiency, reduce costs, and optimize resources.</a:t>
            </a:r>
            <a:endParaRPr/>
          </a:p>
          <a:p>
            <a:pPr indent="0" lvl="0" marL="0" marR="0" rtl="0" algn="l">
              <a:lnSpc>
                <a:spcPct val="100000"/>
              </a:lnSpc>
              <a:spcBef>
                <a:spcPts val="0"/>
              </a:spcBef>
              <a:spcAft>
                <a:spcPts val="0"/>
              </a:spcAft>
              <a:buNone/>
            </a:pPr>
            <a:r>
              <a:rPr b="1" i="0" lang="en-US" sz="1870" u="none" cap="none" strike="noStrike">
                <a:solidFill>
                  <a:srgbClr val="000000"/>
                </a:solidFill>
                <a:latin typeface="Arial"/>
                <a:ea typeface="Arial"/>
                <a:cs typeface="Arial"/>
                <a:sym typeface="Arial"/>
              </a:rPr>
              <a:t>   </a:t>
            </a:r>
            <a:r>
              <a:rPr b="0" i="0" lang="en-US" sz="1870" u="none" cap="none" strike="noStrike">
                <a:solidFill>
                  <a:srgbClr val="000000"/>
                </a:solidFill>
                <a:latin typeface="Arial"/>
                <a:ea typeface="Arial"/>
                <a:cs typeface="Arial"/>
                <a:sym typeface="Arial"/>
              </a:rPr>
              <a:t>ii) </a:t>
            </a:r>
            <a:r>
              <a:rPr b="1" i="0" lang="en-US" sz="1870" u="none" cap="none" strike="noStrike">
                <a:solidFill>
                  <a:srgbClr val="000000"/>
                </a:solidFill>
                <a:latin typeface="Arial"/>
                <a:ea typeface="Arial"/>
                <a:cs typeface="Arial"/>
                <a:sym typeface="Arial"/>
              </a:rPr>
              <a:t>For Agricultural Stakeholders</a:t>
            </a:r>
            <a:r>
              <a:rPr b="0" i="0" lang="en-US" sz="1870" u="none" cap="none" strike="noStrike">
                <a:solidFill>
                  <a:srgbClr val="000000"/>
                </a:solidFill>
                <a:latin typeface="Arial"/>
                <a:ea typeface="Arial"/>
                <a:cs typeface="Arial"/>
                <a:sym typeface="Arial"/>
              </a:rPr>
              <a:t>: Enables better planning and resource allocation to achieve sustainable farming practices.</a:t>
            </a:r>
            <a:endParaRPr b="1" i="0" sz="187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867"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ession 01 Design Thinking &amp; Critical Think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